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7" r:id="rId2"/>
    <p:sldId id="359" r:id="rId3"/>
    <p:sldId id="358" r:id="rId4"/>
    <p:sldId id="356" r:id="rId5"/>
    <p:sldId id="357" r:id="rId6"/>
    <p:sldId id="274" r:id="rId7"/>
    <p:sldId id="360" r:id="rId8"/>
    <p:sldId id="264" r:id="rId9"/>
    <p:sldId id="291" r:id="rId10"/>
    <p:sldId id="361" r:id="rId11"/>
    <p:sldId id="362" r:id="rId12"/>
    <p:sldId id="363" r:id="rId13"/>
    <p:sldId id="364" r:id="rId14"/>
    <p:sldId id="258" r:id="rId15"/>
    <p:sldId id="259" r:id="rId16"/>
    <p:sldId id="365" r:id="rId17"/>
    <p:sldId id="260" r:id="rId18"/>
    <p:sldId id="261" r:id="rId19"/>
    <p:sldId id="262" r:id="rId20"/>
    <p:sldId id="263" r:id="rId21"/>
    <p:sldId id="266" r:id="rId22"/>
    <p:sldId id="270" r:id="rId23"/>
    <p:sldId id="273" r:id="rId24"/>
    <p:sldId id="267" r:id="rId25"/>
    <p:sldId id="268" r:id="rId26"/>
    <p:sldId id="269" r:id="rId27"/>
    <p:sldId id="271" r:id="rId28"/>
    <p:sldId id="393" r:id="rId29"/>
    <p:sldId id="394" r:id="rId30"/>
    <p:sldId id="272" r:id="rId31"/>
    <p:sldId id="366" r:id="rId32"/>
    <p:sldId id="275" r:id="rId33"/>
    <p:sldId id="367" r:id="rId34"/>
    <p:sldId id="276" r:id="rId35"/>
    <p:sldId id="277" r:id="rId36"/>
    <p:sldId id="279" r:id="rId37"/>
    <p:sldId id="280" r:id="rId38"/>
    <p:sldId id="281" r:id="rId39"/>
    <p:sldId id="282" r:id="rId40"/>
    <p:sldId id="283" r:id="rId41"/>
    <p:sldId id="395" r:id="rId42"/>
    <p:sldId id="284" r:id="rId43"/>
    <p:sldId id="396" r:id="rId44"/>
    <p:sldId id="285" r:id="rId45"/>
    <p:sldId id="368" r:id="rId46"/>
    <p:sldId id="287" r:id="rId47"/>
    <p:sldId id="288" r:id="rId48"/>
    <p:sldId id="286" r:id="rId49"/>
    <p:sldId id="289" r:id="rId50"/>
    <p:sldId id="290" r:id="rId51"/>
    <p:sldId id="369" r:id="rId52"/>
    <p:sldId id="370" r:id="rId53"/>
    <p:sldId id="372" r:id="rId54"/>
    <p:sldId id="373" r:id="rId55"/>
    <p:sldId id="371" r:id="rId56"/>
    <p:sldId id="375" r:id="rId57"/>
    <p:sldId id="376" r:id="rId58"/>
    <p:sldId id="374" r:id="rId59"/>
    <p:sldId id="377" r:id="rId60"/>
    <p:sldId id="378" r:id="rId61"/>
    <p:sldId id="379" r:id="rId62"/>
    <p:sldId id="380" r:id="rId63"/>
    <p:sldId id="381" r:id="rId64"/>
    <p:sldId id="383" r:id="rId65"/>
    <p:sldId id="384" r:id="rId66"/>
    <p:sldId id="382" r:id="rId67"/>
    <p:sldId id="292" r:id="rId68"/>
    <p:sldId id="293" r:id="rId69"/>
    <p:sldId id="294" r:id="rId70"/>
    <p:sldId id="295" r:id="rId71"/>
    <p:sldId id="296" r:id="rId72"/>
    <p:sldId id="297" r:id="rId73"/>
    <p:sldId id="349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7" r:id="rId101"/>
    <p:sldId id="329" r:id="rId102"/>
    <p:sldId id="334" r:id="rId103"/>
    <p:sldId id="331" r:id="rId104"/>
    <p:sldId id="332" r:id="rId105"/>
    <p:sldId id="333" r:id="rId106"/>
    <p:sldId id="335" r:id="rId107"/>
    <p:sldId id="336" r:id="rId108"/>
    <p:sldId id="338" r:id="rId109"/>
    <p:sldId id="339" r:id="rId110"/>
    <p:sldId id="340" r:id="rId111"/>
    <p:sldId id="341" r:id="rId112"/>
    <p:sldId id="342" r:id="rId113"/>
    <p:sldId id="343" r:id="rId114"/>
    <p:sldId id="344" r:id="rId115"/>
    <p:sldId id="345" r:id="rId116"/>
    <p:sldId id="346" r:id="rId117"/>
    <p:sldId id="347" r:id="rId118"/>
    <p:sldId id="348" r:id="rId119"/>
    <p:sldId id="350" r:id="rId120"/>
    <p:sldId id="351" r:id="rId121"/>
    <p:sldId id="354" r:id="rId122"/>
    <p:sldId id="355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408" autoAdjust="0"/>
  </p:normalViewPr>
  <p:slideViewPr>
    <p:cSldViewPr>
      <p:cViewPr varScale="1">
        <p:scale>
          <a:sx n="67" d="100"/>
          <a:sy n="67" d="100"/>
        </p:scale>
        <p:origin x="-9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A98EB-2F02-475F-81D7-555D404CF98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3023A-BC17-459D-B7BA-E072D5B6E5D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30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272CE-F7C5-46BA-8E08-A6CE58A87925}" type="slidenum">
              <a:rPr lang="nl-NL"/>
              <a:pPr/>
              <a:t>6</a:t>
            </a:fld>
            <a:endParaRPr lang="nl-NL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067D4-DEF6-4010-AA2C-D2691F4B988E}" type="slidenum">
              <a:rPr lang="nl-NL"/>
              <a:pPr/>
              <a:t>21</a:t>
            </a:fld>
            <a:endParaRPr lang="nl-NL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0C27A-FABA-4E25-8424-8F6B2FE379DC}" type="slidenum">
              <a:rPr lang="nl-NL"/>
              <a:pPr/>
              <a:t>22</a:t>
            </a:fld>
            <a:endParaRPr lang="nl-NL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D914F3-7FB8-437F-AC50-4AB3F0B6AECD}" type="slidenum">
              <a:rPr lang="nl-NL"/>
              <a:pPr/>
              <a:t>23</a:t>
            </a:fld>
            <a:endParaRPr lang="nl-NL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1ACB1-60F5-4296-A9DB-0DE22C5A17A3}" type="slidenum">
              <a:rPr lang="nl-NL"/>
              <a:pPr/>
              <a:t>24</a:t>
            </a:fld>
            <a:endParaRPr lang="nl-NL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75018-574A-4FD2-8B59-44B1416B0220}" type="slidenum">
              <a:rPr lang="nl-NL"/>
              <a:pPr/>
              <a:t>25</a:t>
            </a:fld>
            <a:endParaRPr lang="nl-NL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CF47A-C78A-4A7F-ADF6-0E50CE2675FB}" type="slidenum">
              <a:rPr lang="nl-NL"/>
              <a:pPr/>
              <a:t>26</a:t>
            </a:fld>
            <a:endParaRPr lang="nl-NL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7705C-0EEF-4CDC-80A8-8A4612C4E945}" type="slidenum">
              <a:rPr lang="nl-NL"/>
              <a:pPr/>
              <a:t>30</a:t>
            </a:fld>
            <a:endParaRPr lang="nl-NL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70D79-A17E-4D03-8B14-5BA3D359D1B5}" type="slidenum">
              <a:rPr lang="nl-NL"/>
              <a:pPr/>
              <a:t>32</a:t>
            </a:fld>
            <a:endParaRPr lang="nl-NL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6229A9-929B-4F02-AE63-C449892FD733}" type="slidenum">
              <a:rPr lang="nl-NL"/>
              <a:pPr/>
              <a:t>34</a:t>
            </a:fld>
            <a:endParaRPr lang="nl-NL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3F20-0AA7-4747-8C28-E603E17AB323}" type="slidenum">
              <a:rPr lang="nl-NL"/>
              <a:pPr/>
              <a:t>35</a:t>
            </a:fld>
            <a:endParaRPr lang="nl-NL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E2AA6-1F3E-467A-BF5D-1734EFA85BD1}" type="slidenum">
              <a:rPr lang="nl-NL"/>
              <a:pPr/>
              <a:t>8</a:t>
            </a:fld>
            <a:endParaRPr lang="nl-NL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11952-1757-4712-81F6-EC1915DD0685}" type="slidenum">
              <a:rPr lang="nl-NL"/>
              <a:pPr/>
              <a:t>36</a:t>
            </a:fld>
            <a:endParaRPr lang="nl-NL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3910E0-7ECF-4098-B19D-71997F555FC9}" type="slidenum">
              <a:rPr lang="nl-NL"/>
              <a:pPr/>
              <a:t>37</a:t>
            </a:fld>
            <a:endParaRPr lang="nl-NL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77206-6DA7-4FCA-9212-A2A3A4FE6076}" type="slidenum">
              <a:rPr lang="nl-NL"/>
              <a:pPr/>
              <a:t>38</a:t>
            </a:fld>
            <a:endParaRPr lang="nl-NL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9CAF0-688E-47BB-AF7F-CC49B2D9F38D}" type="slidenum">
              <a:rPr lang="nl-NL"/>
              <a:pPr/>
              <a:t>39</a:t>
            </a:fld>
            <a:endParaRPr lang="nl-NL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AED90-65AF-4F0E-83B3-F690564CD2B3}" type="slidenum">
              <a:rPr lang="nl-NL"/>
              <a:pPr/>
              <a:t>40</a:t>
            </a:fld>
            <a:endParaRPr lang="nl-NL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E3E77-96B8-4D1F-8D01-D78E2F324704}" type="slidenum">
              <a:rPr lang="nl-NL"/>
              <a:pPr/>
              <a:t>42</a:t>
            </a:fld>
            <a:endParaRPr lang="nl-NL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09F6D-3005-4D4C-BB22-10B2481266E6}" type="slidenum">
              <a:rPr lang="nl-NL"/>
              <a:pPr/>
              <a:t>44</a:t>
            </a:fld>
            <a:endParaRPr lang="nl-NL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A6665D-2167-466E-AA50-460ADC96D21C}" type="slidenum">
              <a:rPr lang="nl-NL"/>
              <a:pPr/>
              <a:t>46</a:t>
            </a:fld>
            <a:endParaRPr lang="nl-NL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8BA00-E06E-4277-8806-63014DD16EE0}" type="slidenum">
              <a:rPr lang="nl-NL"/>
              <a:pPr/>
              <a:t>47</a:t>
            </a:fld>
            <a:endParaRPr lang="nl-NL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59D69-0DD0-475B-8029-A9B1A3462FA2}" type="slidenum">
              <a:rPr lang="nl-NL"/>
              <a:pPr/>
              <a:t>48</a:t>
            </a:fld>
            <a:endParaRPr lang="nl-NL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5C5E5-B921-44EE-97FA-35C3101F4046}" type="slidenum">
              <a:rPr lang="nl-NL"/>
              <a:pPr/>
              <a:t>9</a:t>
            </a:fld>
            <a:endParaRPr lang="nl-NL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08212-FA76-488C-9D61-D3F5A1EC1F2C}" type="slidenum">
              <a:rPr lang="nl-NL"/>
              <a:pPr/>
              <a:t>49</a:t>
            </a:fld>
            <a:endParaRPr lang="nl-NL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B9729-42BF-4E4B-BF0A-893D29B08F35}" type="slidenum">
              <a:rPr lang="nl-NL"/>
              <a:pPr/>
              <a:t>50</a:t>
            </a:fld>
            <a:endParaRPr lang="nl-NL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B6EC6-7C92-4A99-B4AE-B354C3593E3F}" type="slidenum">
              <a:rPr lang="nl-NL"/>
              <a:pPr/>
              <a:t>67</a:t>
            </a:fld>
            <a:endParaRPr lang="nl-NL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543FEE-4A22-4BF8-AEEF-C0F2B08648CE}" type="slidenum">
              <a:rPr lang="nl-NL"/>
              <a:pPr/>
              <a:t>68</a:t>
            </a:fld>
            <a:endParaRPr lang="nl-NL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3B63C-745F-475A-B6BF-1BAD1F26A95D}" type="slidenum">
              <a:rPr lang="nl-NL"/>
              <a:pPr/>
              <a:t>69</a:t>
            </a:fld>
            <a:endParaRPr lang="nl-NL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16F85E-CD22-4B9A-B37C-ECF1851B996C}" type="slidenum">
              <a:rPr lang="nl-NL"/>
              <a:pPr/>
              <a:t>70</a:t>
            </a:fld>
            <a:endParaRPr lang="nl-NL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1BE0A-67B2-40D9-A497-BD2E7BFDDB2F}" type="slidenum">
              <a:rPr lang="nl-NL"/>
              <a:pPr/>
              <a:t>71</a:t>
            </a:fld>
            <a:endParaRPr lang="nl-NL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B9FB8-5FCF-43D0-B2A6-C48318D9218B}" type="slidenum">
              <a:rPr lang="nl-NL"/>
              <a:pPr/>
              <a:t>72</a:t>
            </a:fld>
            <a:endParaRPr lang="nl-NL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D3CF7-E5D0-4EBC-B7D1-C4758ED1A30B}" type="slidenum">
              <a:rPr lang="nl-NL"/>
              <a:pPr/>
              <a:t>74</a:t>
            </a:fld>
            <a:endParaRPr lang="nl-NL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7D46E-0FE2-43A7-A0BC-DE4F48171F55}" type="slidenum">
              <a:rPr lang="nl-NL"/>
              <a:pPr/>
              <a:t>75</a:t>
            </a:fld>
            <a:endParaRPr lang="nl-NL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0A5164-A5DD-4DB2-8A4A-D194AE2B18A6}" type="slidenum">
              <a:rPr lang="nl-NL"/>
              <a:pPr/>
              <a:t>14</a:t>
            </a:fld>
            <a:endParaRPr lang="nl-NL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BF95A-4477-4B88-BE77-F541BCAF1C02}" type="slidenum">
              <a:rPr lang="nl-NL"/>
              <a:pPr/>
              <a:t>76</a:t>
            </a:fld>
            <a:endParaRPr lang="nl-NL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CF35E-0E6F-434E-B917-8B176082FBB5}" type="slidenum">
              <a:rPr lang="nl-NL"/>
              <a:pPr/>
              <a:t>77</a:t>
            </a:fld>
            <a:endParaRPr lang="nl-NL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8CE1B-BB65-4371-BE9B-A45119162BA7}" type="slidenum">
              <a:rPr lang="nl-NL"/>
              <a:pPr/>
              <a:t>78</a:t>
            </a:fld>
            <a:endParaRPr lang="nl-NL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661AA-C46D-403B-8907-CF844E7A628E}" type="slidenum">
              <a:rPr lang="nl-NL"/>
              <a:pPr/>
              <a:t>79</a:t>
            </a:fld>
            <a:endParaRPr lang="nl-NL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6BBDC-981C-41E2-8F73-DD7E37B42B61}" type="slidenum">
              <a:rPr lang="nl-NL"/>
              <a:pPr/>
              <a:t>80</a:t>
            </a:fld>
            <a:endParaRPr lang="nl-NL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B3518-A79E-46DB-AB37-9CE83F08CB23}" type="slidenum">
              <a:rPr lang="nl-NL"/>
              <a:pPr/>
              <a:t>81</a:t>
            </a:fld>
            <a:endParaRPr lang="nl-NL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E80E07-DE0F-4D73-9275-A81586F3A945}" type="slidenum">
              <a:rPr lang="nl-NL"/>
              <a:pPr/>
              <a:t>103</a:t>
            </a:fld>
            <a:endParaRPr lang="nl-NL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27833-2825-4020-A59C-119E982C6C3A}" type="slidenum">
              <a:rPr lang="nl-NL"/>
              <a:pPr/>
              <a:t>110</a:t>
            </a:fld>
            <a:endParaRPr lang="nl-NL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4CDE28-ECC6-4441-96BD-3CDEF22996E7}" type="slidenum">
              <a:rPr lang="nl-NL"/>
              <a:pPr/>
              <a:t>112</a:t>
            </a:fld>
            <a:endParaRPr lang="nl-NL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BEEF6-E4D0-4CB4-89A4-7870A5CE5663}" type="slidenum">
              <a:rPr lang="nl-NL"/>
              <a:pPr/>
              <a:t>15</a:t>
            </a:fld>
            <a:endParaRPr lang="nl-NL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F6271-A35B-4C42-9383-5D96C7414861}" type="slidenum">
              <a:rPr lang="nl-NL"/>
              <a:pPr/>
              <a:t>17</a:t>
            </a:fld>
            <a:endParaRPr lang="nl-NL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D946B9-3DAB-491A-8C5F-9151B8725001}" type="slidenum">
              <a:rPr lang="nl-NL"/>
              <a:pPr/>
              <a:t>18</a:t>
            </a:fld>
            <a:endParaRPr lang="nl-NL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AD979-3BF2-4961-8E90-70734C61A3ED}" type="slidenum">
              <a:rPr lang="nl-NL"/>
              <a:pPr/>
              <a:t>19</a:t>
            </a:fld>
            <a:endParaRPr lang="nl-NL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3A662A-141E-4A9A-9762-4526462A088A}" type="slidenum">
              <a:rPr lang="nl-NL"/>
              <a:pPr/>
              <a:t>20</a:t>
            </a:fld>
            <a:endParaRPr lang="nl-NL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5837" y="685838"/>
            <a:ext cx="5107960" cy="3429182"/>
          </a:xfrm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4ADC4-1EEC-4168-AC7A-5E7F4B50B572}" type="datetimeFigureOut">
              <a:rPr lang="nl-NL" smtClean="0"/>
              <a:pPr/>
              <a:t>2-2-2012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AC96E-F3F9-43ED-8783-920B7480D13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upload.wikimedia.org/wikipedia/commons/6/6e/Komkommer_valse_meeldauw_(Pseudoperonospora_cubensis_on_cucumber)_(1)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a/ab/House_mouse.jpg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upload.wikimedia.org/wikipedia/commons/a/a2/Apodemus_sylvaticus.JPG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upload.wikimedia.org/wikipedia/commons/2/21/Colorado_potato_beetl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schaeden.rheinmedia.de/cgi-bin/schaedlinge_details.cgi?id=106&amp;sprache=nl&amp;partner=ir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wmf"/><Relationship Id="rId5" Type="http://schemas.openxmlformats.org/officeDocument/2006/relationships/oleObject" Target="../embeddings/Microsoft_Word_97_-_2003-document1.doc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upload.wikimedia.org/wikipedia/commons/d/da/Uienvlieg_maden.jpg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upload.wikimedia.org/wikipedia/commons/c/cd/Lepidosaphes_ulmi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upload.wikimedia.org/wikipedia/commons/2/21/Orthosia_incerta01.jpg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upload.wikimedia.org/wikipedia/commons/d/d3/Cydia.pomonella.7162.jpg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nl.wikipedia.org/wiki/Schimmels" TargetMode="External"/><Relationship Id="rId13" Type="http://schemas.openxmlformats.org/officeDocument/2006/relationships/image" Target="../media/image11.jpeg"/><Relationship Id="rId3" Type="http://schemas.openxmlformats.org/officeDocument/2006/relationships/hyperlink" Target="http://nl.wikipedia.org/wiki/Blad" TargetMode="External"/><Relationship Id="rId7" Type="http://schemas.openxmlformats.org/officeDocument/2006/relationships/hyperlink" Target="http://nl.wikipedia.org/wiki/Luchtvochtigheid" TargetMode="External"/><Relationship Id="rId12" Type="http://schemas.openxmlformats.org/officeDocument/2006/relationships/hyperlink" Target="http://upload.wikimedia.org/wikipedia/commons/3/30/Botryotinia_fuckeliana_on_Capsicum_annuum,_grauwe_schimmel_op_paprika.jpg" TargetMode="External"/><Relationship Id="rId2" Type="http://schemas.openxmlformats.org/officeDocument/2006/relationships/hyperlink" Target="http://nl.wikipedia.org/wiki/Kiem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l.wikipedia.org/wiki/Vrucht_(plant)" TargetMode="External"/><Relationship Id="rId11" Type="http://schemas.openxmlformats.org/officeDocument/2006/relationships/image" Target="../media/image10.jpeg"/><Relationship Id="rId5" Type="http://schemas.openxmlformats.org/officeDocument/2006/relationships/hyperlink" Target="http://nl.wikipedia.org/wiki/Stengel" TargetMode="External"/><Relationship Id="rId10" Type="http://schemas.openxmlformats.org/officeDocument/2006/relationships/hyperlink" Target="http://upload.wikimedia.org/wikipedia/commons/d/d7/Botrytis-rot_op_appel_Goudreinet_(Botryotinia_fuckeliana).jpg" TargetMode="External"/><Relationship Id="rId4" Type="http://schemas.openxmlformats.org/officeDocument/2006/relationships/hyperlink" Target="http://nl.wikipedia.org/wiki/Bloem_(plant)" TargetMode="External"/><Relationship Id="rId9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slide" Target="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Ziekten en plagen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2011 - 2012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Peronospora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Valse meeldauw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pic>
        <p:nvPicPr>
          <p:cNvPr id="174082" name="Picture 2" descr="File:Komkommer valse meeldauw (Pseudoperonospora cubensis on cucumber) (1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962" y="1643050"/>
            <a:ext cx="3881942" cy="3143272"/>
          </a:xfrm>
          <a:prstGeom prst="rect">
            <a:avLst/>
          </a:prstGeom>
          <a:noFill/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495"/>
            <a:ext cx="3867157" cy="393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Diverse luizen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2420" name="Picture 4" descr="031%20iepenbladluis-031%20iepenbladluis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4854575" cy="3638550"/>
          </a:xfrm>
          <a:prstGeom prst="rect">
            <a:avLst/>
          </a:prstGeo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932363" y="3500438"/>
            <a:ext cx="4211637" cy="3201987"/>
            <a:chOff x="2664" y="1661"/>
            <a:chExt cx="3096" cy="2575"/>
          </a:xfrm>
        </p:grpSpPr>
        <p:pic>
          <p:nvPicPr>
            <p:cNvPr id="572422" name="Picture 6" descr="031%2071%20Roetdauw-031%2071%20Roetdauw-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4" y="1661"/>
              <a:ext cx="3096" cy="2200"/>
            </a:xfrm>
            <a:prstGeom prst="rect">
              <a:avLst/>
            </a:prstGeom>
            <a:noFill/>
          </p:spPr>
        </p:pic>
        <p:sp>
          <p:nvSpPr>
            <p:cNvPr id="572423" name="Text Box 7"/>
            <p:cNvSpPr txBox="1">
              <a:spLocks noChangeArrowheads="1"/>
            </p:cNvSpPr>
            <p:nvPr/>
          </p:nvSpPr>
          <p:spPr bwMode="auto">
            <a:xfrm>
              <a:off x="3367" y="3941"/>
              <a:ext cx="1124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NL" b="1">
                  <a:solidFill>
                    <a:schemeClr val="bg1"/>
                  </a:solidFill>
                </a:rPr>
                <a:t>honingdauw</a:t>
              </a:r>
            </a:p>
          </p:txBody>
        </p:sp>
      </p:grpSp>
      <p:sp>
        <p:nvSpPr>
          <p:cNvPr id="572424" name="Text Box 8"/>
          <p:cNvSpPr txBox="1">
            <a:spLocks noChangeArrowheads="1"/>
          </p:cNvSpPr>
          <p:nvPr/>
        </p:nvSpPr>
        <p:spPr bwMode="auto">
          <a:xfrm>
            <a:off x="7092950" y="1700213"/>
            <a:ext cx="164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b="1">
                <a:solidFill>
                  <a:schemeClr val="bg1"/>
                </a:solidFill>
              </a:rPr>
              <a:t>iepenbladluis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2349500"/>
            <a:ext cx="2495550" cy="4183063"/>
            <a:chOff x="0" y="1480"/>
            <a:chExt cx="1572" cy="2635"/>
          </a:xfrm>
        </p:grpSpPr>
        <p:pic>
          <p:nvPicPr>
            <p:cNvPr id="572421" name="Picture 5" descr="zwartebonenluis-zwartebonenluis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480"/>
              <a:ext cx="1572" cy="2400"/>
            </a:xfrm>
            <a:prstGeom prst="rect">
              <a:avLst/>
            </a:prstGeom>
            <a:noFill/>
          </p:spPr>
        </p:pic>
        <p:sp>
          <p:nvSpPr>
            <p:cNvPr id="572426" name="Text Box 10"/>
            <p:cNvSpPr txBox="1">
              <a:spLocks noChangeArrowheads="1"/>
            </p:cNvSpPr>
            <p:nvPr/>
          </p:nvSpPr>
          <p:spPr bwMode="auto">
            <a:xfrm>
              <a:off x="0" y="3884"/>
              <a:ext cx="1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NL" b="1">
                  <a:solidFill>
                    <a:schemeClr val="bg1"/>
                  </a:solidFill>
                </a:rPr>
                <a:t>Zwarte bonenluis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Magnesiumgebrek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1333" name="Picture 5" descr="022%20magnesiumgebrek%20prunus%20trilob2-022%20magnesiumgebrek%20prunus%20trilob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25588"/>
            <a:ext cx="7993062" cy="53324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Meikever (engerling)</a:t>
            </a:r>
          </a:p>
        </p:txBody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0309" name="Picture 5" descr="101%20meikever%20%20a-101%20meikever%20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28788"/>
            <a:ext cx="7926388" cy="51292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engelingen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-3175"/>
            <a:ext cx="8101012" cy="6850063"/>
          </a:xfrm>
          <a:noFill/>
          <a:ln/>
        </p:spPr>
      </p:pic>
      <p:sp>
        <p:nvSpPr>
          <p:cNvPr id="433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Engerlingen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Echte meeldauw (roos / eik)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9828" name="Picture 4" descr="rozenblad300 echte meelda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644900"/>
            <a:ext cx="4105275" cy="2984500"/>
          </a:xfrm>
          <a:prstGeom prst="rect">
            <a:avLst/>
          </a:prstGeom>
          <a:noFill/>
        </p:spPr>
      </p:pic>
      <p:pic>
        <p:nvPicPr>
          <p:cNvPr id="589829" name="Picture 5" descr="meeldauwroos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420938"/>
            <a:ext cx="4000500" cy="4200525"/>
          </a:xfrm>
          <a:prstGeom prst="rect">
            <a:avLst/>
          </a:prstGeom>
          <a:noFill/>
        </p:spPr>
      </p:pic>
      <p:pic>
        <p:nvPicPr>
          <p:cNvPr id="589830" name="Picture 6" descr="meeldauwe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88913"/>
            <a:ext cx="2520950" cy="1890712"/>
          </a:xfrm>
          <a:prstGeom prst="rect">
            <a:avLst/>
          </a:prstGeom>
          <a:noFill/>
        </p:spPr>
      </p:pic>
      <p:pic>
        <p:nvPicPr>
          <p:cNvPr id="589831" name="Picture 7" descr="meeldauweikdetail4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908050"/>
            <a:ext cx="2681288" cy="20113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Leliehaantje</a:t>
            </a:r>
          </a:p>
        </p:txBody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26693" name="Picture 5" descr="Log9-6-0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493838"/>
            <a:ext cx="4400550" cy="53641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Meniezwam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2660" name="Picture 4" descr="010%20meniezwam%20bij%20cotoneaste-010%20meniezwam%20bij%20cotoneast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9588"/>
            <a:ext cx="5076825" cy="3808412"/>
          </a:xfrm>
          <a:prstGeom prst="rect">
            <a:avLst/>
          </a:prstGeom>
          <a:noFill/>
        </p:spPr>
      </p:pic>
      <p:pic>
        <p:nvPicPr>
          <p:cNvPr id="582661" name="Picture 5" descr="010%20meniezwam-010%20meniezwam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3988" y="0"/>
            <a:ext cx="5180012" cy="33670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Mol</a:t>
            </a:r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2357" name="Picture 5" descr="molshopen-molshope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268413"/>
            <a:ext cx="4924425" cy="2436812"/>
          </a:xfrm>
          <a:prstGeom prst="rect">
            <a:avLst/>
          </a:prstGeom>
          <a:noFill/>
        </p:spPr>
      </p:pic>
      <p:pic>
        <p:nvPicPr>
          <p:cNvPr id="612359" name="Picture 7" descr="mais_mol_1-mais_mol_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541713"/>
            <a:ext cx="4103687" cy="2708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Roest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93924" name="Picture 4" descr="205%20roest%20rosa-205%20roest%20ros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3403600"/>
            <a:ext cx="5508625" cy="3454400"/>
          </a:xfrm>
          <a:prstGeom prst="rect">
            <a:avLst/>
          </a:prstGeom>
          <a:noFill/>
        </p:spPr>
      </p:pic>
      <p:pic>
        <p:nvPicPr>
          <p:cNvPr id="593925" name="Picture 5" descr="204%20hypericumroest%20b%20-204%20hypericumroest%20b%2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0"/>
            <a:ext cx="5541963" cy="3482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Rooddraad</a:t>
            </a:r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94948" name="Picture 4" descr="turf,%20laetisaria%20fucifo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3919538" cy="5732462"/>
          </a:xfrm>
          <a:prstGeom prst="rect">
            <a:avLst/>
          </a:prstGeom>
          <a:noFill/>
        </p:spPr>
      </p:pic>
      <p:pic>
        <p:nvPicPr>
          <p:cNvPr id="594949" name="Picture 5" descr="turf,%20redthre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196975"/>
            <a:ext cx="5292725" cy="3379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Mangaan</a:t>
            </a:r>
            <a:r>
              <a:rPr lang="nl-NL" baseline="0" dirty="0" smtClean="0"/>
              <a:t> en Magnesium gebrek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Mn gebrek</a:t>
            </a:r>
          </a:p>
          <a:p>
            <a:pPr>
              <a:buNone/>
            </a:pPr>
            <a:r>
              <a:rPr lang="nl-NL" dirty="0" smtClean="0"/>
              <a:t>Jong blad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Mg gebrek:</a:t>
            </a:r>
          </a:p>
          <a:p>
            <a:pPr>
              <a:buNone/>
            </a:pPr>
            <a:r>
              <a:rPr lang="nl-NL" dirty="0" smtClean="0"/>
              <a:t>Oudste bladeren verkleuren</a:t>
            </a:r>
            <a:endParaRPr lang="nl-NL" dirty="0"/>
          </a:p>
        </p:txBody>
      </p:sp>
      <p:pic>
        <p:nvPicPr>
          <p:cNvPr id="175106" name="Picture 2" descr="http://www.nutrinorm.nl/nl-nl/Kennisbank/Nutrienten/Magnesium/~/media/Images/Nutrienten/Magnesium_gebrek_Aardappelen.ash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214422"/>
            <a:ext cx="3000396" cy="3000396"/>
          </a:xfrm>
          <a:prstGeom prst="rect">
            <a:avLst/>
          </a:prstGeom>
          <a:noFill/>
        </p:spPr>
      </p:pic>
      <p:pic>
        <p:nvPicPr>
          <p:cNvPr id="175108" name="Picture 4" descr="Mangaan gebr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338950" cy="3071834"/>
          </a:xfrm>
          <a:prstGeom prst="rect">
            <a:avLst/>
          </a:prstGeom>
          <a:noFill/>
        </p:spPr>
      </p:pic>
      <p:pic>
        <p:nvPicPr>
          <p:cNvPr id="175110" name="Picture 6" descr="http://www.kennisakker.nl/files/images/8_MANGAANGEBR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4429132"/>
            <a:ext cx="4187701" cy="2428868"/>
          </a:xfrm>
          <a:prstGeom prst="rect">
            <a:avLst/>
          </a:prstGeom>
          <a:noFill/>
        </p:spPr>
      </p:pic>
      <p:pic>
        <p:nvPicPr>
          <p:cNvPr id="175112" name="Picture 8" descr="http://www.kennisakker.nl/files/images/8_MAGNESIUMGEBR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4429132"/>
            <a:ext cx="4246273" cy="24288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Schuimcicade</a:t>
            </a:r>
            <a:endParaRPr lang="nl-NL" dirty="0"/>
          </a:p>
        </p:txBody>
      </p:sp>
      <p:pic>
        <p:nvPicPr>
          <p:cNvPr id="424963" name="Picture 3" descr="2-2-3-stek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-15875"/>
            <a:ext cx="8964612" cy="685165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schurft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95972" name="Picture 4" descr="002%20Schurft-002%20Schurft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088" y="0"/>
            <a:ext cx="596423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2-2-3-skeletter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2573338"/>
            <a:ext cx="5724525" cy="4149725"/>
          </a:xfrm>
          <a:noFill/>
          <a:ln/>
        </p:spPr>
      </p:pic>
      <p:sp>
        <p:nvSpPr>
          <p:cNvPr id="422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Sneeuwbalhaan</a:t>
            </a:r>
          </a:p>
        </p:txBody>
      </p:sp>
      <p:pic>
        <p:nvPicPr>
          <p:cNvPr id="422916" name="Picture 4" descr="080%20Sneeuwbalhaantje-080%20Sneeuwbalhaantj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3419475" cy="2530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Sneeuwschimmel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6516" name="Picture 4" descr="028%20sneeuwschimmel-028%20sneeuwschimmel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88913"/>
            <a:ext cx="6192838" cy="4686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Spinselmot</a:t>
            </a:r>
          </a:p>
        </p:txBody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98020" name="Picture 4" descr="090%20kardinaalsspinselmot%20a-090%20kardinaalsspinselmot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0"/>
            <a:ext cx="6553200" cy="4156075"/>
          </a:xfrm>
          <a:prstGeom prst="rect">
            <a:avLst/>
          </a:prstGeom>
          <a:noFill/>
        </p:spPr>
      </p:pic>
      <p:pic>
        <p:nvPicPr>
          <p:cNvPr id="598021" name="Picture 5" descr="090%20kardinaalsspnselmot%20c-090%20kardinaalsspnselmot%20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808413"/>
            <a:ext cx="4716462" cy="3049587"/>
          </a:xfrm>
          <a:prstGeom prst="rect">
            <a:avLst/>
          </a:prstGeom>
          <a:noFill/>
        </p:spPr>
      </p:pic>
      <p:pic>
        <p:nvPicPr>
          <p:cNvPr id="598022" name="Picture 6" descr="090%20kardinaalsspinselmot%20b-090%20kardinaalsspinselmot%20b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17913"/>
            <a:ext cx="4391025" cy="32400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Spint</a:t>
            </a:r>
          </a:p>
        </p:txBody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99044" name="Picture 4" descr="045%20bonenspintmijt%20a-045%20bonenspintmijt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3500438"/>
            <a:ext cx="5148262" cy="3352800"/>
          </a:xfrm>
          <a:prstGeom prst="rect">
            <a:avLst/>
          </a:prstGeom>
          <a:noFill/>
        </p:spPr>
      </p:pic>
      <p:pic>
        <p:nvPicPr>
          <p:cNvPr id="599045" name="Picture 5" descr="045%20schade%20spint%20c-045%20schade%20spint%20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30613"/>
            <a:ext cx="4787900" cy="3227387"/>
          </a:xfrm>
          <a:prstGeom prst="rect">
            <a:avLst/>
          </a:prstGeom>
          <a:noFill/>
        </p:spPr>
      </p:pic>
      <p:pic>
        <p:nvPicPr>
          <p:cNvPr id="599046" name="Picture 6" descr="045%20bonenspintmijt%20d-045%20bonenspintmijt%20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0"/>
            <a:ext cx="5148262" cy="33099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Sterroetdauw</a:t>
            </a:r>
            <a:endParaRPr lang="nl-NL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00068" name="Picture 4" descr="title_sterroetda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268413"/>
            <a:ext cx="5543550" cy="5543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Taxuskever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1636" name="Picture 4" descr="taxus%20kever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5303838" cy="3470275"/>
          </a:xfrm>
          <a:prstGeom prst="rect">
            <a:avLst/>
          </a:prstGeom>
          <a:noFill/>
        </p:spPr>
      </p:pic>
      <p:pic>
        <p:nvPicPr>
          <p:cNvPr id="581637" name="Picture 5" descr="Larve%20taxuske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484313"/>
            <a:ext cx="3311525" cy="3311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Watermerkziekte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nl-NL" sz="2800"/>
          </a:p>
        </p:txBody>
      </p:sp>
      <p:pic>
        <p:nvPicPr>
          <p:cNvPr id="592900" name="Picture 4" descr="015%20watermerkziekte%20a-015%20watermerkziekte%20a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2636838"/>
            <a:ext cx="3438525" cy="2185987"/>
          </a:xfrm>
          <a:noFill/>
          <a:ln/>
        </p:spPr>
      </p:pic>
      <p:pic>
        <p:nvPicPr>
          <p:cNvPr id="592901" name="Picture 5" descr="015%20Watermerkziekte2-015%20Watermerkziekte2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981075"/>
            <a:ext cx="3910012" cy="557212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Witte vlieg</a:t>
            </a:r>
          </a:p>
        </p:txBody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24647" name="Picture 7" descr="wittevlieg_en_p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420938"/>
            <a:ext cx="5114925" cy="3409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Muizen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71472" y="1142984"/>
            <a:ext cx="8229600" cy="4525963"/>
          </a:xfrm>
        </p:spPr>
        <p:txBody>
          <a:bodyPr/>
          <a:lstStyle/>
          <a:p>
            <a:r>
              <a:rPr lang="nl-NL" dirty="0" smtClean="0"/>
              <a:t>Veldmuis               Bosmuis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Spitsmuis              Huismuis</a:t>
            </a:r>
            <a:endParaRPr lang="nl-NL" dirty="0"/>
          </a:p>
        </p:txBody>
      </p:sp>
      <p:pic>
        <p:nvPicPr>
          <p:cNvPr id="176130" name="Picture 2" descr="http://upload.wikimedia.org/wikipedia/commons/1/10/Feldmaus_Microtus_arva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2755097" cy="2273988"/>
          </a:xfrm>
          <a:prstGeom prst="rect">
            <a:avLst/>
          </a:prstGeom>
          <a:noFill/>
        </p:spPr>
      </p:pic>
      <p:pic>
        <p:nvPicPr>
          <p:cNvPr id="176132" name="Picture 4" descr="http://upload.wikimedia.org/wikipedia/commons/e/e2/Crocidura_leucod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572007"/>
            <a:ext cx="3071834" cy="2077647"/>
          </a:xfrm>
          <a:prstGeom prst="rect">
            <a:avLst/>
          </a:prstGeom>
          <a:noFill/>
        </p:spPr>
      </p:pic>
      <p:pic>
        <p:nvPicPr>
          <p:cNvPr id="176134" name="Picture 6" descr="Bestand:Apodemus sylvatic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643050"/>
            <a:ext cx="3048022" cy="2286016"/>
          </a:xfrm>
          <a:prstGeom prst="rect">
            <a:avLst/>
          </a:prstGeom>
          <a:noFill/>
        </p:spPr>
      </p:pic>
      <p:pic>
        <p:nvPicPr>
          <p:cNvPr id="176136" name="Picture 8" descr="Bestand:House mous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4572008"/>
            <a:ext cx="3000396" cy="20802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Witte vlieg in roos</a:t>
            </a:r>
          </a:p>
        </p:txBody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25669" name="Picture 5" descr="wv_schade_ro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114925" cy="3838575"/>
          </a:xfrm>
          <a:prstGeom prst="rect">
            <a:avLst/>
          </a:prstGeom>
          <a:noFill/>
        </p:spPr>
      </p:pic>
      <p:pic>
        <p:nvPicPr>
          <p:cNvPr id="625671" name="Picture 7" descr="wv_ro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797175"/>
            <a:ext cx="4716462" cy="4060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Kastanjemineermot</a:t>
            </a:r>
            <a:endParaRPr lang="nl-NL" dirty="0"/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85061" name="Picture 5" descr="Aangetast bl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4297363" cy="3222625"/>
          </a:xfrm>
          <a:prstGeom prst="rect">
            <a:avLst/>
          </a:prstGeom>
          <a:noFill/>
        </p:spPr>
      </p:pic>
      <p:pic>
        <p:nvPicPr>
          <p:cNvPr id="685063" name="Picture 7" descr="Larve kastanjemineerm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4543425"/>
            <a:ext cx="1905000" cy="2314575"/>
          </a:xfrm>
          <a:prstGeom prst="rect">
            <a:avLst/>
          </a:prstGeom>
          <a:noFill/>
        </p:spPr>
      </p:pic>
      <p:pic>
        <p:nvPicPr>
          <p:cNvPr id="685065" name="Picture 9" descr="Volwassen kastanjemineerm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125538"/>
            <a:ext cx="4572000" cy="31702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Bollenmijt</a:t>
            </a:r>
            <a:r>
              <a:rPr lang="nl-NL" dirty="0"/>
              <a:t> en </a:t>
            </a:r>
            <a:r>
              <a:rPr lang="nl-NL" dirty="0" err="1"/>
              <a:t>tulpengalmijt</a:t>
            </a:r>
            <a:endParaRPr lang="nl-NL" dirty="0"/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000" dirty="0"/>
              <a:t>Roofmijt die </a:t>
            </a:r>
            <a:r>
              <a:rPr lang="nl-NL" sz="2000" dirty="0" err="1"/>
              <a:t>bollenmijt</a:t>
            </a:r>
            <a:r>
              <a:rPr lang="nl-NL" sz="2000" dirty="0"/>
              <a:t> vangt</a:t>
            </a:r>
          </a:p>
        </p:txBody>
      </p:sp>
      <p:pic>
        <p:nvPicPr>
          <p:cNvPr id="686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981075"/>
            <a:ext cx="331152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87" name="Picture 7" descr="pBollenmij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429000"/>
            <a:ext cx="2881313" cy="2881313"/>
          </a:xfrm>
          <a:prstGeom prst="rect">
            <a:avLst/>
          </a:prstGeom>
          <a:noFill/>
        </p:spPr>
      </p:pic>
      <p:sp>
        <p:nvSpPr>
          <p:cNvPr id="686088" name="Text Box 8"/>
          <p:cNvSpPr txBox="1">
            <a:spLocks noChangeArrowheads="1"/>
          </p:cNvSpPr>
          <p:nvPr/>
        </p:nvSpPr>
        <p:spPr bwMode="auto">
          <a:xfrm>
            <a:off x="303213" y="6184900"/>
            <a:ext cx="1149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bollenmijt</a:t>
            </a:r>
          </a:p>
        </p:txBody>
      </p:sp>
      <p:pic>
        <p:nvPicPr>
          <p:cNvPr id="686090" name="Picture 10" descr="tulpengalmij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284538"/>
            <a:ext cx="4429125" cy="3019425"/>
          </a:xfrm>
          <a:prstGeom prst="rect">
            <a:avLst/>
          </a:prstGeom>
          <a:noFill/>
        </p:spPr>
      </p:pic>
      <p:sp>
        <p:nvSpPr>
          <p:cNvPr id="686091" name="Text Box 11"/>
          <p:cNvSpPr txBox="1">
            <a:spLocks noChangeArrowheads="1"/>
          </p:cNvSpPr>
          <p:nvPr/>
        </p:nvSpPr>
        <p:spPr bwMode="auto">
          <a:xfrm>
            <a:off x="4716463" y="6237288"/>
            <a:ext cx="2736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Schade van tulpengalmijt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Massaria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" y="1268760"/>
            <a:ext cx="4756116" cy="35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7204"/>
            <a:ext cx="5290939" cy="396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9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Aziatische boktor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4" y="3645024"/>
            <a:ext cx="42672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knolvoet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40514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88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Wespen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58" y="1488472"/>
            <a:ext cx="3719323" cy="49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6004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2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huisjesslak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524000"/>
            <a:ext cx="50863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4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Fusarium</a:t>
            </a:r>
            <a:r>
              <a:rPr lang="nl-NL" dirty="0" smtClean="0"/>
              <a:t> / wortelrot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0" y="1074739"/>
            <a:ext cx="6947762" cy="516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6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veenmol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330280" cy="42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17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Naaktslak</a:t>
            </a:r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8804" name="Picture 4" descr="naaktsl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628775"/>
            <a:ext cx="7056437" cy="4146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bastwoekerziekte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3000"/>
            <a:ext cx="5081550" cy="48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54" y="1340767"/>
            <a:ext cx="3465550" cy="540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3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err="1"/>
              <a:t>Alternaria</a:t>
            </a:r>
            <a:r>
              <a:rPr lang="nl-NL" dirty="0"/>
              <a:t> </a:t>
            </a:r>
            <a:r>
              <a:rPr lang="nl-NL" dirty="0" err="1"/>
              <a:t>solani</a:t>
            </a:r>
            <a:r>
              <a:rPr lang="nl-NL" dirty="0"/>
              <a:t> en A. </a:t>
            </a:r>
            <a:r>
              <a:rPr lang="nl-NL" dirty="0" err="1"/>
              <a:t>Alternata</a:t>
            </a:r>
            <a:endParaRPr lang="nl-NL" dirty="0"/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1023938" y="6329363"/>
            <a:ext cx="675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Alternaria Solani			               Alternaria Alternata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nl-NL"/>
              <a:t>Ziektes van opkomend belang. Niet verwarren met gebreksziekte of Phytophthora.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/>
              <a:t>Preventief voorkomen, middelen zijn niet gelijk.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/>
              <a:t>Zorgt voor versnelde afsterving en kwaliteitsverlies. Stress (luizen, droogte, gebrek) en rasverschillen bepalen mede de schade.</a:t>
            </a:r>
          </a:p>
        </p:txBody>
      </p:sp>
      <p:pic>
        <p:nvPicPr>
          <p:cNvPr id="222210" name="Picture 2" descr="~AU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68413"/>
            <a:ext cx="446405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1" name="Picture 3" descr="~AUT0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268413"/>
            <a:ext cx="41052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Alternaria</a:t>
            </a:r>
            <a:r>
              <a:rPr lang="nl-NL" dirty="0"/>
              <a:t> (</a:t>
            </a: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blight</a:t>
            </a:r>
            <a:r>
              <a:rPr lang="nl-NL" dirty="0"/>
              <a:t>)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Hoekige vlekken</a:t>
            </a:r>
          </a:p>
          <a:p>
            <a:pPr>
              <a:buFontTx/>
              <a:buNone/>
            </a:pPr>
            <a:r>
              <a:rPr lang="nl-NL"/>
              <a:t>Concentrische opbouw</a:t>
            </a:r>
          </a:p>
        </p:txBody>
      </p:sp>
      <p:pic>
        <p:nvPicPr>
          <p:cNvPr id="476164" name="Picture 4" descr="alternaria sola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565400"/>
            <a:ext cx="3163888" cy="2908300"/>
          </a:xfrm>
          <a:prstGeom prst="rect">
            <a:avLst/>
          </a:prstGeom>
          <a:noFill/>
        </p:spPr>
      </p:pic>
      <p:pic>
        <p:nvPicPr>
          <p:cNvPr id="476165" name="Picture 5" descr="alternaria solani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068638"/>
            <a:ext cx="3671888" cy="24907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Roodrot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Rubberachtige </a:t>
            </a:r>
            <a:br>
              <a:rPr lang="nl-NL" dirty="0" smtClean="0"/>
            </a:br>
            <a:r>
              <a:rPr lang="nl-NL" dirty="0" smtClean="0"/>
              <a:t>knol</a:t>
            </a:r>
          </a:p>
          <a:p>
            <a:r>
              <a:rPr lang="nl-NL" dirty="0" smtClean="0"/>
              <a:t>Kleurt rood na </a:t>
            </a:r>
            <a:br>
              <a:rPr lang="nl-NL" dirty="0" smtClean="0"/>
            </a:br>
            <a:r>
              <a:rPr lang="nl-NL" dirty="0" smtClean="0"/>
              <a:t>doorsnijden</a:t>
            </a:r>
          </a:p>
          <a:p>
            <a:r>
              <a:rPr lang="nl-NL" dirty="0" smtClean="0"/>
              <a:t>Grondgebonden</a:t>
            </a:r>
            <a:br>
              <a:rPr lang="nl-NL" dirty="0" smtClean="0"/>
            </a:br>
            <a:r>
              <a:rPr lang="nl-NL" dirty="0" smtClean="0"/>
              <a:t>ziekte</a:t>
            </a:r>
          </a:p>
        </p:txBody>
      </p:sp>
      <p:pic>
        <p:nvPicPr>
          <p:cNvPr id="177154" name="Picture 2" descr="roodr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75" y="1714488"/>
            <a:ext cx="5191125" cy="38004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sz="2800"/>
              <a:t>“Kwaad” Aardappelziekte, </a:t>
            </a:r>
          </a:p>
          <a:p>
            <a:pPr>
              <a:buFontTx/>
              <a:buNone/>
            </a:pPr>
            <a:r>
              <a:rPr lang="nl-NL" sz="2800"/>
              <a:t>Wit schimmelmanchet om vlek</a:t>
            </a:r>
          </a:p>
          <a:p>
            <a:pPr>
              <a:buFontTx/>
              <a:buNone/>
            </a:pPr>
            <a:r>
              <a:rPr lang="nl-NL" sz="2800"/>
              <a:t>Infectie bij bladnat/broeierig weer</a:t>
            </a:r>
          </a:p>
          <a:p>
            <a:pPr>
              <a:buFontTx/>
              <a:buNone/>
            </a:pPr>
            <a:r>
              <a:rPr lang="nl-NL" sz="2800"/>
              <a:t>Herinfectie na 2,5 dag</a:t>
            </a:r>
          </a:p>
          <a:p>
            <a:pPr>
              <a:buFontTx/>
              <a:buNone/>
            </a:pPr>
            <a:r>
              <a:rPr lang="nl-NL" sz="2800"/>
              <a:t>Bestrijding: preventief/(curatief)</a:t>
            </a:r>
          </a:p>
          <a:p>
            <a:pPr>
              <a:buFontTx/>
              <a:buNone/>
            </a:pPr>
            <a:r>
              <a:rPr lang="nl-NL" sz="2800"/>
              <a:t>Infectiebronnen: latent ziek pootgoed, afvalhopen, volkstuinen, biologische landbouw</a:t>
            </a:r>
          </a:p>
          <a:p>
            <a:pPr>
              <a:buFontTx/>
              <a:buNone/>
            </a:pPr>
            <a:r>
              <a:rPr lang="nl-NL" sz="2800"/>
              <a:t>Ernstige opbrengstderving en bewaarproblemen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nl-NL" dirty="0" err="1"/>
              <a:t>Phytophthora</a:t>
            </a:r>
            <a:r>
              <a:rPr lang="nl-NL" dirty="0"/>
              <a:t> </a:t>
            </a:r>
            <a:r>
              <a:rPr lang="nl-NL" dirty="0" err="1"/>
              <a:t>infestans</a:t>
            </a:r>
            <a:endParaRPr lang="nl-NL" dirty="0"/>
          </a:p>
        </p:txBody>
      </p:sp>
      <p:pic>
        <p:nvPicPr>
          <p:cNvPr id="93190" name="Picture 6" descr="2001-13_phytophter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054100"/>
            <a:ext cx="8064500" cy="5824538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Phytophthora</a:t>
            </a:r>
          </a:p>
        </p:txBody>
      </p:sp>
      <p:pic>
        <p:nvPicPr>
          <p:cNvPr id="478211" name="Picture 3" descr="Fytostengel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74800"/>
            <a:ext cx="7696200" cy="497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nl-NL"/>
              <a:t>Phytophthora, knol, stengel</a:t>
            </a:r>
          </a:p>
        </p:txBody>
      </p:sp>
      <p:pic>
        <p:nvPicPr>
          <p:cNvPr id="480259" name="Picture 3" descr="Fytoplan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143000"/>
            <a:ext cx="3581400" cy="5715000"/>
          </a:xfrm>
          <a:prstGeom prst="rect">
            <a:avLst/>
          </a:prstGeom>
          <a:noFill/>
        </p:spPr>
      </p:pic>
      <p:pic>
        <p:nvPicPr>
          <p:cNvPr id="480260" name="Picture 4" descr="Fytoknoldoré de he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5349875" cy="36750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Zwarte bonenluis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09285" name="Picture 5" descr="zwartebonenluis-zwartebonenluis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68413"/>
            <a:ext cx="3441700" cy="52562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1400" y="0"/>
            <a:ext cx="3022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8595" name="Picture 3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353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8596" name="Picture 4" descr="auto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0"/>
            <a:ext cx="30400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85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437063"/>
            <a:ext cx="8229600" cy="1143000"/>
          </a:xfrm>
        </p:spPr>
        <p:txBody>
          <a:bodyPr/>
          <a:lstStyle/>
          <a:p>
            <a:r>
              <a:rPr lang="nl-NL"/>
              <a:t>Rhizoctonia solani</a:t>
            </a: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5445125"/>
            <a:ext cx="8229600" cy="604838"/>
          </a:xfrm>
        </p:spPr>
        <p:txBody>
          <a:bodyPr/>
          <a:lstStyle/>
          <a:p>
            <a:pPr>
              <a:buFontTx/>
              <a:buNone/>
            </a:pPr>
            <a:r>
              <a:rPr lang="nl-NL"/>
              <a:t>Komt vooral voor op lichtere gronden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9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nl-NL" i="1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Zilverschurft</a:t>
            </a:r>
            <a:endParaRPr lang="nl-NL" i="1" dirty="0"/>
          </a:p>
        </p:txBody>
      </p:sp>
      <p:pic>
        <p:nvPicPr>
          <p:cNvPr id="100358" name="Picture 6" descr="zilverschurf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493838"/>
            <a:ext cx="6408737" cy="490537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Bladluizen aardappel</a:t>
            </a:r>
          </a:p>
        </p:txBody>
      </p:sp>
      <p:pic>
        <p:nvPicPr>
          <p:cNvPr id="241667" name="Picture 3" descr="Drie luizen uit de aardappel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8975"/>
            <a:ext cx="9144000" cy="2593975"/>
          </a:xfrm>
          <a:prstGeom prst="rect">
            <a:avLst/>
          </a:prstGeom>
          <a:noFill/>
        </p:spPr>
      </p:pic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288925" y="4764088"/>
            <a:ext cx="2541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nl-NL" sz="2400"/>
              <a:t>Zwarte Bonenluis</a:t>
            </a: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4148138" y="4800600"/>
            <a:ext cx="1490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nl-NL" sz="2400"/>
              <a:t>Perzikluis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6684963" y="4800600"/>
            <a:ext cx="245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nl-NL" sz="2400"/>
              <a:t>Aardappeltopluis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4662488" cy="6705600"/>
            <a:chOff x="-1" y="96"/>
            <a:chExt cx="2937" cy="4224"/>
          </a:xfrm>
        </p:grpSpPr>
        <p:pic>
          <p:nvPicPr>
            <p:cNvPr id="4577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96"/>
              <a:ext cx="2400" cy="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7732" name="Text Box 4"/>
            <p:cNvSpPr txBox="1">
              <a:spLocks noChangeArrowheads="1"/>
            </p:cNvSpPr>
            <p:nvPr/>
          </p:nvSpPr>
          <p:spPr bwMode="auto">
            <a:xfrm>
              <a:off x="0" y="3572"/>
              <a:ext cx="2936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nl-NL" sz="2400"/>
                <a:t>Toprol = reactie op gifstof van</a:t>
              </a:r>
            </a:p>
            <a:p>
              <a:pPr eaLnBrk="0" hangingPunct="0"/>
              <a:r>
                <a:rPr lang="nl-NL" sz="2400"/>
                <a:t>de aardappeltopluis </a:t>
              </a:r>
              <a:r>
                <a:rPr lang="nl-NL" sz="2400" b="1"/>
                <a:t>(geen virus)</a:t>
              </a:r>
              <a:endParaRPr lang="nl-NL" sz="2400"/>
            </a:p>
            <a:p>
              <a:pPr eaLnBrk="0" hangingPunct="0"/>
              <a:r>
                <a:rPr lang="nl-NL" sz="2400"/>
                <a:t>(Macrosiphum euphorbiae)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810000" y="228600"/>
            <a:ext cx="5184775" cy="5118100"/>
            <a:chOff x="2400" y="144"/>
            <a:chExt cx="3266" cy="3224"/>
          </a:xfrm>
        </p:grpSpPr>
        <p:pic>
          <p:nvPicPr>
            <p:cNvPr id="457734" name="Picture 6" descr="aardappelvirsu A (PVA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0" y="144"/>
              <a:ext cx="3266" cy="2045"/>
            </a:xfrm>
            <a:prstGeom prst="rect">
              <a:avLst/>
            </a:prstGeom>
            <a:noFill/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3264" y="2160"/>
              <a:ext cx="2177" cy="1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nl-NL" sz="2400"/>
                <a:t>Gewoon mozaïek </a:t>
              </a:r>
            </a:p>
            <a:p>
              <a:pPr eaLnBrk="0" hangingPunct="0"/>
              <a:r>
                <a:rPr lang="nl-NL" sz="2400"/>
                <a:t>(aardappelvirus A /PVA)</a:t>
              </a:r>
            </a:p>
            <a:p>
              <a:pPr eaLnBrk="0" hangingPunct="0"/>
              <a:r>
                <a:rPr lang="nl-NL" sz="2400"/>
                <a:t>aardappeltopluis of </a:t>
              </a:r>
            </a:p>
            <a:p>
              <a:pPr eaLnBrk="0" hangingPunct="0"/>
              <a:r>
                <a:rPr lang="nl-NL" sz="2400"/>
                <a:t>groene perzikluis</a:t>
              </a:r>
            </a:p>
            <a:p>
              <a:pPr eaLnBrk="0" hangingPunct="0"/>
              <a:r>
                <a:rPr lang="nl-NL" sz="2400" b="1"/>
                <a:t>niet persistent virus</a:t>
              </a:r>
              <a:endParaRPr lang="nl-NL" sz="2400"/>
            </a:p>
          </p:txBody>
        </p:sp>
      </p:grpSp>
      <p:sp>
        <p:nvSpPr>
          <p:cNvPr id="457736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Toprol / mozaïek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544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vroegtijdige afsterving door vuilboomluis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7490" name="Object 2"/>
          <p:cNvGraphicFramePr>
            <a:graphicFrameLocks noChangeAspect="1"/>
          </p:cNvGraphicFramePr>
          <p:nvPr/>
        </p:nvGraphicFramePr>
        <p:xfrm>
          <a:off x="304800" y="0"/>
          <a:ext cx="8610600" cy="688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4" imgW="12193702" imgH="9752381" progId="">
                  <p:embed/>
                </p:oleObj>
              </mc:Choice>
              <mc:Fallback>
                <p:oleObj name="Image" r:id="rId4" imgW="12193702" imgH="9752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0"/>
                        <a:ext cx="8610600" cy="688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49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4800">
                <a:solidFill>
                  <a:srgbClr val="FF0000"/>
                </a:solidFill>
              </a:rPr>
              <a:t>vuilboomluis (aphis frangulae)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prstShdw prst="shdw17" dist="17961" dir="2700000">
              <a:srgbClr val="FFCC66">
                <a:gamma/>
                <a:shade val="60000"/>
                <a:invGamma/>
              </a:srgbClr>
            </a:prstShdw>
          </a:effectLst>
        </p:spPr>
        <p:txBody>
          <a:bodyPr lIns="92075" tIns="46038" rIns="92075" bIns="46038"/>
          <a:lstStyle/>
          <a:p>
            <a:pPr defTabSz="762000">
              <a:tabLst>
                <a:tab pos="8572500" algn="r"/>
                <a:tab pos="8859838" algn="r"/>
              </a:tabLst>
            </a:pPr>
            <a:r>
              <a:rPr lang="nl-NL" sz="4000"/>
              <a:t>Aphis frangulae = vuilboomluis</a:t>
            </a:r>
          </a:p>
        </p:txBody>
      </p:sp>
      <p:pic>
        <p:nvPicPr>
          <p:cNvPr id="23245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335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2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905000"/>
            <a:ext cx="4257675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2453" name="Line 5"/>
          <p:cNvSpPr>
            <a:spLocks noChangeShapeType="1"/>
          </p:cNvSpPr>
          <p:nvPr/>
        </p:nvSpPr>
        <p:spPr bwMode="auto">
          <a:xfrm>
            <a:off x="5943600" y="4648200"/>
            <a:ext cx="1219200" cy="1828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32454" name="Line 6"/>
          <p:cNvSpPr>
            <a:spLocks noChangeShapeType="1"/>
          </p:cNvSpPr>
          <p:nvPr/>
        </p:nvSpPr>
        <p:spPr bwMode="auto">
          <a:xfrm>
            <a:off x="5410200" y="4953000"/>
            <a:ext cx="106680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3" grpId="0" animBg="1"/>
      <p:bldP spid="2324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Coloradokever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nl-NL"/>
          </a:p>
        </p:txBody>
      </p:sp>
      <p:pic>
        <p:nvPicPr>
          <p:cNvPr id="672773" name="Picture 5" descr="Bestand:Colorado potato bee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5616575" cy="4086225"/>
          </a:xfrm>
          <a:prstGeom prst="rect">
            <a:avLst/>
          </a:prstGeom>
          <a:noFill/>
        </p:spPr>
      </p:pic>
      <p:pic>
        <p:nvPicPr>
          <p:cNvPr id="672775" name="Picture 7" descr="Potato_beetle_04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933825"/>
            <a:ext cx="3384550" cy="27193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Bruinrot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119313"/>
            <a:ext cx="38290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Stengelnatrot, </a:t>
            </a:r>
            <a:r>
              <a:rPr lang="nl-NL" dirty="0" err="1" smtClean="0"/>
              <a:t>zwartbenigheid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4931"/>
            <a:ext cx="3672408" cy="559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84931"/>
            <a:ext cx="3480319" cy="58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3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Wolluis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3381" name="Picture 5" descr="042%20Wolluis-042%20Wolluis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96975"/>
            <a:ext cx="7272337" cy="52784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04800"/>
            <a:ext cx="9144000" cy="6216650"/>
            <a:chOff x="0" y="192"/>
            <a:chExt cx="5760" cy="3916"/>
          </a:xfrm>
        </p:grpSpPr>
        <p:pic>
          <p:nvPicPr>
            <p:cNvPr id="455683" name="Picture 3" descr="bladro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92"/>
              <a:ext cx="5760" cy="3802"/>
            </a:xfrm>
            <a:prstGeom prst="rect">
              <a:avLst/>
            </a:prstGeom>
            <a:noFill/>
          </p:spPr>
        </p:pic>
        <p:sp>
          <p:nvSpPr>
            <p:cNvPr id="455684" name="Text Box 4"/>
            <p:cNvSpPr txBox="1">
              <a:spLocks noChangeArrowheads="1"/>
            </p:cNvSpPr>
            <p:nvPr/>
          </p:nvSpPr>
          <p:spPr bwMode="auto">
            <a:xfrm>
              <a:off x="2448" y="3360"/>
              <a:ext cx="3086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nl-NL" sz="2400"/>
                <a:t>Bladrol (PLRV)</a:t>
              </a:r>
            </a:p>
            <a:p>
              <a:pPr eaLnBrk="0" hangingPunct="0"/>
              <a:r>
                <a:rPr lang="nl-NL" sz="2400"/>
                <a:t>groene perzikluis (Myzus persicae)</a:t>
              </a:r>
            </a:p>
            <a:p>
              <a:pPr eaLnBrk="0" hangingPunct="0"/>
              <a:r>
                <a:rPr lang="nl-NL" sz="2400" b="1"/>
                <a:t>persistent virus</a:t>
              </a:r>
              <a:endParaRPr lang="nl-NL" sz="2400"/>
            </a:p>
          </p:txBody>
        </p:sp>
      </p:grpSp>
      <p:sp>
        <p:nvSpPr>
          <p:cNvPr id="455685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/>
              <a:t>Bladrol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leksgewijze scha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828800"/>
            <a:ext cx="5715000" cy="3810000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err="1" smtClean="0"/>
              <a:t>Bietencysteaaltje</a:t>
            </a:r>
            <a:endParaRPr lang="nl-NL" dirty="0"/>
          </a:p>
        </p:txBody>
      </p:sp>
      <p:pic>
        <p:nvPicPr>
          <p:cNvPr id="179204" name="Picture 4" descr="Pleksgewijze scha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828800"/>
            <a:ext cx="5715000" cy="3810000"/>
          </a:xfrm>
          <a:prstGeom prst="rect">
            <a:avLst/>
          </a:prstGeom>
          <a:noFill/>
        </p:spPr>
      </p:pic>
      <p:pic>
        <p:nvPicPr>
          <p:cNvPr id="1792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4624380" cy="313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jdelijke aanduiding voor tekst 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792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1" y="3332999"/>
            <a:ext cx="4786346" cy="322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1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nl-NL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err="1"/>
              <a:t>Cercospora</a:t>
            </a:r>
            <a:endParaRPr lang="nl-NL" dirty="0"/>
          </a:p>
        </p:txBody>
      </p:sp>
      <p:pic>
        <p:nvPicPr>
          <p:cNvPr id="229379" name="Picture 3" descr="cercos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0363" y="0"/>
            <a:ext cx="5883275" cy="6858000"/>
          </a:xfrm>
          <a:prstGeom prst="rect">
            <a:avLst/>
          </a:prstGeom>
          <a:noFill/>
        </p:spPr>
      </p:pic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1619250" y="6453188"/>
            <a:ext cx="12969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err="1" smtClean="0">
                <a:hlinkClick r:id="rId2"/>
              </a:rPr>
              <a:t>Ramularia</a:t>
            </a:r>
            <a:endParaRPr lang="nl-NL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142985"/>
            <a:ext cx="5262559" cy="348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97960"/>
            <a:ext cx="4500594" cy="35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496300" cy="1143000"/>
          </a:xfrm>
        </p:spPr>
        <p:txBody>
          <a:bodyPr/>
          <a:lstStyle/>
          <a:p>
            <a:r>
              <a:rPr lang="nl-NL" sz="4000"/>
              <a:t>magnesiumgebrek en cystenaaltjes</a:t>
            </a:r>
          </a:p>
        </p:txBody>
      </p:sp>
      <p:pic>
        <p:nvPicPr>
          <p:cNvPr id="437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84313"/>
            <a:ext cx="8208962" cy="5189537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roest in bieten</a:t>
            </a:r>
          </a:p>
        </p:txBody>
      </p:sp>
      <p:pic>
        <p:nvPicPr>
          <p:cNvPr id="439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1603375"/>
            <a:ext cx="6408738" cy="516096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Rhizomanie</a:t>
            </a:r>
          </a:p>
        </p:txBody>
      </p:sp>
      <p:pic>
        <p:nvPicPr>
          <p:cNvPr id="441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544638"/>
            <a:ext cx="8208962" cy="51689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3813"/>
            <a:ext cx="94488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7489825" y="6400800"/>
            <a:ext cx="165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nl-NL" sz="2400"/>
              <a:t>Rhizoctonia</a:t>
            </a:r>
          </a:p>
        </p:txBody>
      </p:sp>
      <p:sp>
        <p:nvSpPr>
          <p:cNvPr id="46592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rhizoctonia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-122238"/>
            <a:ext cx="9372600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7971" name="Text Box 3"/>
          <p:cNvSpPr txBox="1">
            <a:spLocks noChangeArrowheads="1"/>
          </p:cNvSpPr>
          <p:nvPr/>
        </p:nvSpPr>
        <p:spPr bwMode="auto">
          <a:xfrm>
            <a:off x="7489825" y="6400800"/>
            <a:ext cx="165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nl-NL" sz="2400"/>
              <a:t>Rhizoctonia</a:t>
            </a:r>
          </a:p>
        </p:txBody>
      </p:sp>
      <p:sp>
        <p:nvSpPr>
          <p:cNvPr id="46797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rhizoctonia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 descr="rhizob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84188"/>
            <a:ext cx="9144000" cy="7342188"/>
          </a:xfrm>
          <a:prstGeom prst="rect">
            <a:avLst/>
          </a:prstGeom>
          <a:noFill/>
        </p:spPr>
      </p:pic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7696200" y="62484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2000"/>
              <a:t>rhizoctonia</a:t>
            </a: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rhizoctonia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Langpootmug / </a:t>
            </a:r>
            <a:r>
              <a:rPr lang="nl-NL" dirty="0" err="1"/>
              <a:t>emelt</a:t>
            </a:r>
            <a:endParaRPr lang="nl-NL" dirty="0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5492" name="Picture 4" descr="emelten1-emelten1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3125788" cy="4724400"/>
          </a:xfrm>
          <a:prstGeom prst="rect">
            <a:avLst/>
          </a:prstGeom>
          <a:noFill/>
        </p:spPr>
      </p:pic>
      <p:pic>
        <p:nvPicPr>
          <p:cNvPr id="575493" name="Picture 5" descr="langpootmug%20gr-langpootmug%20gr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476250"/>
            <a:ext cx="6011862" cy="4508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2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2067" name="Comment 3"/>
          <p:cNvSpPr>
            <a:spLocks noChangeArrowheads="1"/>
          </p:cNvSpPr>
          <p:nvPr/>
        </p:nvSpPr>
        <p:spPr bwMode="auto">
          <a:xfrm>
            <a:off x="5715000" y="4321175"/>
            <a:ext cx="3429000" cy="25368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3200">
                <a:solidFill>
                  <a:srgbClr val="000000"/>
                </a:solidFill>
              </a:rPr>
              <a:t>Biet aangetast door Rhizoctonia.</a:t>
            </a:r>
          </a:p>
          <a:p>
            <a:pPr eaLnBrk="0" hangingPunct="0">
              <a:spcBef>
                <a:spcPct val="50000"/>
              </a:spcBef>
            </a:pPr>
            <a:endParaRPr lang="nl-NL" sz="240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nl-NL" sz="2400">
                <a:solidFill>
                  <a:srgbClr val="000000"/>
                </a:solidFill>
              </a:rPr>
              <a:t>Vruchtwisseling speelt hierbij een rol.</a:t>
            </a:r>
          </a:p>
        </p:txBody>
      </p:sp>
      <p:sp>
        <p:nvSpPr>
          <p:cNvPr id="47206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rhizoctonia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smtClean="0"/>
              <a:t>bietenkever</a:t>
            </a:r>
            <a:endParaRPr lang="nl-NL" dirty="0"/>
          </a:p>
        </p:txBody>
      </p:sp>
      <p:pic>
        <p:nvPicPr>
          <p:cNvPr id="6146" name="Picture 2" descr="Beschadiging aan het bl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828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eschadiging aan het bl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16764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96752"/>
            <a:ext cx="4144538" cy="27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6200"/>
            <a:ext cx="24860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35" y="4149080"/>
            <a:ext cx="3461020" cy="226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1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04800"/>
            <a:ext cx="9144000" cy="6324600"/>
            <a:chOff x="0" y="192"/>
            <a:chExt cx="5760" cy="3984"/>
          </a:xfrm>
        </p:grpSpPr>
        <p:pic>
          <p:nvPicPr>
            <p:cNvPr id="449539" name="Picture 3" descr="zwarte bonenlui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92"/>
              <a:ext cx="5760" cy="3878"/>
            </a:xfrm>
            <a:prstGeom prst="rect">
              <a:avLst/>
            </a:prstGeom>
            <a:noFill/>
          </p:spPr>
        </p:pic>
        <p:sp>
          <p:nvSpPr>
            <p:cNvPr id="449540" name="Text Box 4"/>
            <p:cNvSpPr txBox="1">
              <a:spLocks noChangeArrowheads="1"/>
            </p:cNvSpPr>
            <p:nvPr/>
          </p:nvSpPr>
          <p:spPr bwMode="auto">
            <a:xfrm>
              <a:off x="1536" y="3888"/>
              <a:ext cx="2755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nl-NL" sz="2400"/>
                <a:t>Zwarte bonenluis (aphis fabae)</a:t>
              </a:r>
            </a:p>
          </p:txBody>
        </p:sp>
      </p:grpSp>
      <p:sp>
        <p:nvSpPr>
          <p:cNvPr id="44954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Zwarte bonenluis biet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trips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9024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520092" cy="357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7594"/>
            <a:ext cx="4436969" cy="20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4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vergelingsziekte bl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4525963" cy="6199188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0" y="381000"/>
            <a:ext cx="6096000" cy="6429375"/>
            <a:chOff x="1920" y="240"/>
            <a:chExt cx="3840" cy="4050"/>
          </a:xfrm>
        </p:grpSpPr>
        <p:pic>
          <p:nvPicPr>
            <p:cNvPr id="451588" name="Picture 4" descr="vergelingsziekte ple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0" y="240"/>
              <a:ext cx="2790" cy="3936"/>
            </a:xfrm>
            <a:prstGeom prst="rect">
              <a:avLst/>
            </a:prstGeom>
            <a:noFill/>
          </p:spPr>
        </p:pic>
        <p:sp>
          <p:nvSpPr>
            <p:cNvPr id="451589" name="Text Box 5"/>
            <p:cNvSpPr txBox="1">
              <a:spLocks noChangeArrowheads="1"/>
            </p:cNvSpPr>
            <p:nvPr/>
          </p:nvSpPr>
          <p:spPr bwMode="auto">
            <a:xfrm>
              <a:off x="1920" y="3312"/>
              <a:ext cx="1680" cy="9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nl-NL" sz="2400"/>
                <a:t>Vergelingsziekte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nl-NL" sz="2400"/>
                <a:t>groene perzikluis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nl-NL" sz="2400" b="1"/>
                <a:t>persistent virus</a:t>
              </a:r>
              <a:endParaRPr lang="nl-NL" sz="2400"/>
            </a:p>
          </p:txBody>
        </p:sp>
      </p:grpSp>
      <p:sp>
        <p:nvSpPr>
          <p:cNvPr id="451590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vergelingsziekte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Bruine roest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1250" name="Picture 2" descr="http://upload.wikimedia.org/wikipedia/commons/5/54/Bruine_roest_op_tarwe_%28Puccinia_recondita_f.sp._tritici_on_Triticum_aestivum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85992"/>
            <a:ext cx="7833720" cy="27797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nl-NL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Gele roest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9874" name="Picture 2" descr="http://www.ars.usda.gov/images/docs/9918_10112/stripe_r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939" y="1428736"/>
            <a:ext cx="5938611" cy="48577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/>
              <a:t>Meeldauw granen</a:t>
            </a:r>
          </a:p>
        </p:txBody>
      </p:sp>
      <p:pic>
        <p:nvPicPr>
          <p:cNvPr id="247810" name="Picture 2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9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7811" name="Picture 3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9775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1625600" y="1428750"/>
            <a:ext cx="24606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nl-NL" sz="2400"/>
          </a:p>
          <a:p>
            <a:pPr eaLnBrk="0" hangingPunct="0"/>
            <a:endParaRPr lang="nl-NL" sz="2400"/>
          </a:p>
        </p:txBody>
      </p:sp>
      <p:graphicFrame>
        <p:nvGraphicFramePr>
          <p:cNvPr id="239619" name="Object 3"/>
          <p:cNvGraphicFramePr>
            <a:graphicFrameLocks noChangeAspect="1"/>
          </p:cNvGraphicFramePr>
          <p:nvPr/>
        </p:nvGraphicFramePr>
        <p:xfrm>
          <a:off x="2382838" y="3319463"/>
          <a:ext cx="4379912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5" imgW="5849640" imgH="291960" progId="Word.Document.8">
                  <p:embed/>
                </p:oleObj>
              </mc:Choice>
              <mc:Fallback>
                <p:oleObj name="Document" r:id="rId5" imgW="5849640" imgH="2919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838" y="3319463"/>
                        <a:ext cx="4379912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792163" y="3894138"/>
            <a:ext cx="2444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nl-NL" sz="2000"/>
          </a:p>
        </p:txBody>
      </p:sp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8388" y="2057400"/>
            <a:ext cx="426561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2057400"/>
            <a:ext cx="43434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23" name="Rectangle 7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nl-NL" dirty="0" err="1"/>
              <a:t>Aarfusarium</a:t>
            </a:r>
            <a:r>
              <a:rPr lang="nl-NL" dirty="0"/>
              <a:t> granen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304800"/>
            <a:ext cx="6843713" cy="6553200"/>
            <a:chOff x="864" y="192"/>
            <a:chExt cx="4311" cy="4128"/>
          </a:xfrm>
        </p:grpSpPr>
        <p:pic>
          <p:nvPicPr>
            <p:cNvPr id="463875" name="Picture 3" descr="kolonie op graan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864" y="212"/>
              <a:ext cx="4128" cy="4108"/>
            </a:xfrm>
            <a:prstGeom prst="rect">
              <a:avLst/>
            </a:prstGeom>
            <a:noFill/>
          </p:spPr>
        </p:pic>
        <p:sp>
          <p:nvSpPr>
            <p:cNvPr id="463876" name="Text Box 4"/>
            <p:cNvSpPr txBox="1">
              <a:spLocks noChangeArrowheads="1"/>
            </p:cNvSpPr>
            <p:nvPr/>
          </p:nvSpPr>
          <p:spPr bwMode="auto">
            <a:xfrm>
              <a:off x="3552" y="192"/>
              <a:ext cx="1623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nl-NL" sz="2400"/>
                <a:t>Grote graanluis</a:t>
              </a:r>
            </a:p>
            <a:p>
              <a:pPr eaLnBrk="0" hangingPunct="0"/>
              <a:r>
                <a:rPr lang="nl-NL" sz="2400"/>
                <a:t>(Sitobion avenae)</a:t>
              </a:r>
            </a:p>
            <a:p>
              <a:pPr eaLnBrk="0" hangingPunct="0"/>
              <a:r>
                <a:rPr lang="nl-NL" sz="2400"/>
                <a:t>kolonie op tarwe</a:t>
              </a:r>
            </a:p>
          </p:txBody>
        </p:sp>
      </p:grpSp>
      <p:sp>
        <p:nvSpPr>
          <p:cNvPr id="4638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graanluis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Engerling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87780" name="Picture 4" descr="enger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</p:spPr>
      </p:pic>
      <p:pic>
        <p:nvPicPr>
          <p:cNvPr id="587781" name="Picture 5" descr="101%20meikever%20%20a-101%20meikever%20%20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5453063" cy="35290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304800"/>
            <a:ext cx="6858000" cy="6553200"/>
            <a:chOff x="1008" y="192"/>
            <a:chExt cx="4272" cy="3984"/>
          </a:xfrm>
        </p:grpSpPr>
        <p:graphicFrame>
          <p:nvGraphicFramePr>
            <p:cNvPr id="459779" name="Object 3"/>
            <p:cNvGraphicFramePr>
              <a:graphicFrameLocks noChangeAspect="1"/>
            </p:cNvGraphicFramePr>
            <p:nvPr/>
          </p:nvGraphicFramePr>
          <p:xfrm>
            <a:off x="1008" y="192"/>
            <a:ext cx="3984" cy="3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Clip" r:id="rId4" imgW="4047619" imgH="4047619" progId="">
                    <p:embed/>
                  </p:oleObj>
                </mc:Choice>
                <mc:Fallback>
                  <p:oleObj name="Clip" r:id="rId4" imgW="4047619" imgH="4047619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192"/>
                          <a:ext cx="3984" cy="39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9780" name="Text Box 4"/>
            <p:cNvSpPr txBox="1">
              <a:spLocks noChangeArrowheads="1"/>
            </p:cNvSpPr>
            <p:nvPr/>
          </p:nvSpPr>
          <p:spPr bwMode="auto">
            <a:xfrm>
              <a:off x="3600" y="3504"/>
              <a:ext cx="1680" cy="6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nl-NL" sz="2400"/>
                <a:t>Grote graanluis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nl-NL" sz="2400"/>
                <a:t>(Sitobion avenae)</a:t>
              </a:r>
            </a:p>
          </p:txBody>
        </p:sp>
      </p:grpSp>
      <p:sp>
        <p:nvSpPr>
          <p:cNvPr id="459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graanluis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Bladvlekkenziekte</a:t>
            </a:r>
            <a:r>
              <a:rPr lang="nl-NL" baseline="0" dirty="0" smtClean="0"/>
              <a:t> Ui</a:t>
            </a:r>
            <a:br>
              <a:rPr lang="nl-NL" baseline="0" dirty="0" smtClean="0"/>
            </a:br>
            <a:r>
              <a:rPr lang="nl-NL" dirty="0" err="1" smtClean="0"/>
              <a:t>botrytis</a:t>
            </a:r>
            <a:r>
              <a:rPr lang="nl-NL" dirty="0" smtClean="0"/>
              <a:t> </a:t>
            </a:r>
            <a:r>
              <a:rPr lang="nl-NL" dirty="0" err="1" smtClean="0"/>
              <a:t>squamosa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5346" name="Picture 2" descr="http://www.uienteelt.nl/ovimages/bladvelekken_Botrytis-squamo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643050"/>
            <a:ext cx="4500594" cy="45005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Bladvlekken</a:t>
            </a:r>
            <a:r>
              <a:rPr lang="nl-NL" baseline="0" dirty="0" smtClean="0"/>
              <a:t> Ui</a:t>
            </a:r>
            <a:br>
              <a:rPr lang="nl-NL" baseline="0" dirty="0" smtClean="0"/>
            </a:br>
            <a:r>
              <a:rPr lang="nl-NL" dirty="0" err="1" smtClean="0"/>
              <a:t>Stemphyllium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8711300" cy="310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Koprot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6370" name="Picture 2" descr="http://www.degrootenslot.nl/web/uploadedImages/webs/De_Groot_en_Slot/News/Nieuwsberichten/2009/090708-kopro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785926"/>
            <a:ext cx="5429250" cy="43910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Trips </a:t>
            </a:r>
            <a:r>
              <a:rPr lang="nl-NL" dirty="0" err="1" smtClean="0"/>
              <a:t>tabaci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7394" name="Picture 2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3009900" cy="3810000"/>
          </a:xfrm>
          <a:prstGeom prst="rect">
            <a:avLst/>
          </a:prstGeom>
          <a:noFill/>
        </p:spPr>
      </p:pic>
      <p:pic>
        <p:nvPicPr>
          <p:cNvPr id="187396" name="Picture 4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785794"/>
            <a:ext cx="3357554" cy="5099286"/>
          </a:xfrm>
          <a:prstGeom prst="rect">
            <a:avLst/>
          </a:prstGeom>
          <a:noFill/>
        </p:spPr>
      </p:pic>
      <p:pic>
        <p:nvPicPr>
          <p:cNvPr id="187398" name="Picture 6" descr="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809999"/>
            <a:ext cx="4629150" cy="304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Uienvlieg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2274" name="Picture 2" descr="Bestand:Uienvlieg made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357298"/>
            <a:ext cx="6572296" cy="52313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Appelgrasluis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8418" name="Picture 2" descr="http://www.syngentacropprotection.nl/syngenta_img/so_insecti/Rhopalosiphum_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000240"/>
            <a:ext cx="4403847" cy="4429156"/>
          </a:xfrm>
          <a:prstGeom prst="rect">
            <a:avLst/>
          </a:prstGeom>
          <a:noFill/>
        </p:spPr>
      </p:pic>
      <p:pic>
        <p:nvPicPr>
          <p:cNvPr id="188420" name="Picture 4" descr="http://www.syngentacropprotection.nl/syngenta_img/so_insecti/Rhopalosiphum_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643050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Roze</a:t>
            </a:r>
            <a:r>
              <a:rPr lang="nl-NL" baseline="0" dirty="0" smtClean="0"/>
              <a:t> appelluis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90466" name="Picture 2" descr="http://www.plante-doktor.dk/Dysaphis%20plantagine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214422"/>
            <a:ext cx="4667283" cy="3500462"/>
          </a:xfrm>
          <a:prstGeom prst="rect">
            <a:avLst/>
          </a:prstGeom>
          <a:noFill/>
        </p:spPr>
      </p:pic>
      <p:pic>
        <p:nvPicPr>
          <p:cNvPr id="190468" name="Picture 4" descr="http://www.plante-doktor.dk/Dysaphis%20plantagine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Appelbloedluis</a:t>
            </a:r>
            <a:endParaRPr lang="nl-NL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71538" y="1643050"/>
            <a:ext cx="6286544" cy="4429156"/>
            <a:chOff x="2925" y="2069"/>
            <a:chExt cx="2722" cy="2103"/>
          </a:xfrm>
        </p:grpSpPr>
        <p:pic>
          <p:nvPicPr>
            <p:cNvPr id="573444" name="Picture 4" descr="034%20appelbloedluis-034%20appelbloedluis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5" y="2069"/>
              <a:ext cx="2722" cy="1872"/>
            </a:xfrm>
            <a:prstGeom prst="rect">
              <a:avLst/>
            </a:prstGeom>
            <a:noFill/>
          </p:spPr>
        </p:pic>
        <p:sp>
          <p:nvSpPr>
            <p:cNvPr id="573447" name="Text Box 7"/>
            <p:cNvSpPr txBox="1">
              <a:spLocks noChangeArrowheads="1"/>
            </p:cNvSpPr>
            <p:nvPr/>
          </p:nvSpPr>
          <p:spPr bwMode="auto">
            <a:xfrm>
              <a:off x="3366" y="3941"/>
              <a:ext cx="11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NL" b="1">
                  <a:solidFill>
                    <a:schemeClr val="bg1"/>
                  </a:solidFill>
                </a:rPr>
                <a:t>appelbloedluis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Kommaschildluis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1490" name="Picture 2" descr="File:Lepidosaphes ulm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143000"/>
            <a:ext cx="381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/>
              <a:t>Ritnaalden</a:t>
            </a:r>
          </a:p>
        </p:txBody>
      </p:sp>
      <p:pic>
        <p:nvPicPr>
          <p:cNvPr id="230403" name="Picture 3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0404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0"/>
            <a:ext cx="4067175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Groene appelwants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 l="24609" t="19687" r="8593" b="13750"/>
          <a:stretch>
            <a:fillRect/>
          </a:stretch>
        </p:blipFill>
        <p:spPr bwMode="auto">
          <a:xfrm>
            <a:off x="714348" y="1500174"/>
            <a:ext cx="814393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Voorjaarsuil </a:t>
            </a:r>
            <a:r>
              <a:rPr lang="nl-NL" dirty="0" err="1" smtClean="0"/>
              <a:t>Orthosia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3538" name="Picture 2" descr="Bestand:Orthosia incerta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90624"/>
            <a:ext cx="7620000" cy="56673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Fruitmot </a:t>
            </a:r>
            <a:r>
              <a:rPr lang="nl-NL" dirty="0" err="1" smtClean="0"/>
              <a:t>cydia</a:t>
            </a:r>
            <a:r>
              <a:rPr lang="nl-NL" dirty="0" smtClean="0"/>
              <a:t> </a:t>
            </a:r>
            <a:r>
              <a:rPr lang="nl-NL" dirty="0" err="1" smtClean="0"/>
              <a:t>pomonella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62" name="Picture 2" descr="Bestand:Cydia.pomonella.71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Vruchtbladroller </a:t>
            </a:r>
            <a:r>
              <a:rPr lang="nl-NL" dirty="0" err="1" smtClean="0"/>
              <a:t>Adoxyphyes</a:t>
            </a:r>
            <a:r>
              <a:rPr lang="nl-NL" dirty="0" smtClean="0"/>
              <a:t> </a:t>
            </a:r>
            <a:r>
              <a:rPr lang="nl-NL" dirty="0" err="1" smtClean="0"/>
              <a:t>orana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656" b="16562"/>
          <a:stretch>
            <a:fillRect/>
          </a:stretch>
        </p:blipFill>
        <p:spPr bwMode="auto">
          <a:xfrm>
            <a:off x="1857356" y="1285860"/>
            <a:ext cx="564360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bacteriekanker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0612" name="Picture 4" descr="004%20bacteriekanker%20b-004%20bacteriekanker%20b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268413"/>
            <a:ext cx="8890000" cy="5168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Bacterievuur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dirty="0"/>
              <a:t>Snelle verwelking</a:t>
            </a:r>
          </a:p>
          <a:p>
            <a:pPr>
              <a:buFontTx/>
              <a:buNone/>
            </a:pPr>
            <a:r>
              <a:rPr lang="nl-NL" dirty="0"/>
              <a:t>Taksterfte</a:t>
            </a:r>
          </a:p>
          <a:p>
            <a:pPr>
              <a:buFontTx/>
              <a:buNone/>
            </a:pPr>
            <a:r>
              <a:rPr lang="nl-NL" dirty="0"/>
              <a:t>Bacterieslijm</a:t>
            </a:r>
          </a:p>
          <a:p>
            <a:pPr>
              <a:buFontTx/>
              <a:buNone/>
            </a:pPr>
            <a:r>
              <a:rPr lang="nl-NL" dirty="0"/>
              <a:t>Kankervorming</a:t>
            </a:r>
          </a:p>
        </p:txBody>
      </p:sp>
      <p:pic>
        <p:nvPicPr>
          <p:cNvPr id="568324" name="Picture 4" descr="018%20bacterievuur%20a-018%20bacterievuur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411538"/>
            <a:ext cx="5257800" cy="3446462"/>
          </a:xfrm>
          <a:prstGeom prst="rect">
            <a:avLst/>
          </a:prstGeom>
          <a:noFill/>
        </p:spPr>
      </p:pic>
      <p:pic>
        <p:nvPicPr>
          <p:cNvPr id="568325" name="Picture 5" descr="018%20bacterievuur%20c-018%20bacterievuur%20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0"/>
            <a:ext cx="5184775" cy="3325813"/>
          </a:xfrm>
          <a:prstGeom prst="rect">
            <a:avLst/>
          </a:prstGeom>
          <a:noFill/>
        </p:spPr>
      </p:pic>
      <p:pic>
        <p:nvPicPr>
          <p:cNvPr id="568326" name="Picture 6" descr="018%20bacterievuur%20b-018%20bacterievuur%20b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13150" cy="5734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Virusziekte tulp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43396" name="Picture 4" descr="tulp vi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4263" cy="6858000"/>
          </a:xfrm>
          <a:prstGeom prst="rect">
            <a:avLst/>
          </a:prstGeom>
          <a:noFill/>
        </p:spPr>
      </p:pic>
      <p:pic>
        <p:nvPicPr>
          <p:cNvPr id="443397" name="Picture 5" descr="viruszieke tulp teke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7413" y="0"/>
            <a:ext cx="444658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Natuurlijke vijanden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Sluipwesp – natuurlijke vijanden</a:t>
            </a:r>
          </a:p>
        </p:txBody>
      </p:sp>
      <p:pic>
        <p:nvPicPr>
          <p:cNvPr id="243715" name="Picture 3" descr="sluipwe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0"/>
            <a:ext cx="3886200" cy="6553200"/>
          </a:xfrm>
          <a:prstGeom prst="rect">
            <a:avLst/>
          </a:prstGeom>
          <a:noFill/>
        </p:spPr>
      </p:pic>
      <p:pic>
        <p:nvPicPr>
          <p:cNvPr id="243717" name="Picture 5" descr="Aphidius col mum 0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800600" cy="3200400"/>
          </a:xfrm>
          <a:prstGeom prst="rect">
            <a:avLst/>
          </a:prstGeom>
          <a:noFill/>
        </p:spPr>
      </p:pic>
      <p:pic>
        <p:nvPicPr>
          <p:cNvPr id="243718" name="Picture 6" descr="Aphidius ervi 01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3200"/>
            <a:ext cx="5181600" cy="3454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Botrytis</a:t>
            </a:r>
            <a:r>
              <a:rPr lang="nl-NL" baseline="0" dirty="0" smtClean="0"/>
              <a:t> </a:t>
            </a:r>
            <a:br>
              <a:rPr lang="nl-NL" baseline="0" dirty="0" smtClean="0"/>
            </a:br>
            <a:r>
              <a:rPr lang="nl-NL" baseline="0" dirty="0" smtClean="0"/>
              <a:t>grauwe schimmel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nl-NL" dirty="0" smtClean="0"/>
              <a:t>G</a:t>
            </a:r>
            <a:r>
              <a:rPr lang="nl-NL" b="1" dirty="0" smtClean="0"/>
              <a:t>rauwe schimmel</a:t>
            </a:r>
            <a:r>
              <a:rPr lang="nl-NL" dirty="0" smtClean="0"/>
              <a:t> (</a:t>
            </a:r>
            <a:r>
              <a:rPr lang="nl-NL" i="1" dirty="0" err="1" smtClean="0"/>
              <a:t>Botryotinia</a:t>
            </a:r>
            <a:r>
              <a:rPr lang="nl-NL" i="1" dirty="0" smtClean="0"/>
              <a:t> </a:t>
            </a:r>
            <a:r>
              <a:rPr lang="nl-NL" i="1" dirty="0" err="1" smtClean="0"/>
              <a:t>fuckeliana</a:t>
            </a:r>
            <a:r>
              <a:rPr lang="nl-NL" dirty="0" smtClean="0"/>
              <a:t>) </a:t>
            </a:r>
          </a:p>
          <a:p>
            <a:pPr>
              <a:buNone/>
            </a:pPr>
            <a:r>
              <a:rPr lang="nl-NL" dirty="0" smtClean="0"/>
              <a:t>of </a:t>
            </a:r>
            <a:r>
              <a:rPr lang="nl-NL" i="1" dirty="0" err="1" smtClean="0"/>
              <a:t>Botrytis</a:t>
            </a:r>
            <a:r>
              <a:rPr lang="nl-NL" dirty="0" err="1" smtClean="0"/>
              <a:t>-rot</a:t>
            </a:r>
            <a:r>
              <a:rPr lang="nl-NL" dirty="0" smtClean="0"/>
              <a:t> </a:t>
            </a:r>
          </a:p>
          <a:p>
            <a:pPr>
              <a:buNone/>
            </a:pPr>
            <a:r>
              <a:rPr lang="nl-NL" dirty="0" smtClean="0">
                <a:hlinkClick r:id="rId2" action="ppaction://hlinkfile" tooltip="Kieming"/>
              </a:rPr>
              <a:t>kiemplanten</a:t>
            </a:r>
            <a:r>
              <a:rPr lang="nl-NL" dirty="0" smtClean="0"/>
              <a:t> en </a:t>
            </a:r>
            <a:r>
              <a:rPr lang="nl-NL" dirty="0" smtClean="0">
                <a:hlinkClick r:id="rId3" action="ppaction://hlinkfile" tooltip="Blad"/>
              </a:rPr>
              <a:t>blad</a:t>
            </a:r>
            <a:r>
              <a:rPr lang="nl-NL" dirty="0" smtClean="0"/>
              <a:t>, </a:t>
            </a:r>
            <a:r>
              <a:rPr lang="nl-NL" dirty="0" smtClean="0">
                <a:hlinkClick r:id="rId4" action="ppaction://hlinkfile" tooltip="Bloem (plant)"/>
              </a:rPr>
              <a:t>bloemdelen</a:t>
            </a:r>
            <a:r>
              <a:rPr lang="nl-NL" dirty="0" smtClean="0"/>
              <a:t>, </a:t>
            </a:r>
            <a:r>
              <a:rPr lang="nl-NL" dirty="0" smtClean="0">
                <a:hlinkClick r:id="rId5" action="ppaction://hlinkfile" tooltip="Stengel"/>
              </a:rPr>
              <a:t>stengel</a:t>
            </a:r>
            <a:r>
              <a:rPr lang="nl-NL" dirty="0" smtClean="0"/>
              <a:t>, </a:t>
            </a:r>
            <a:r>
              <a:rPr lang="nl-NL" dirty="0" smtClean="0">
                <a:hlinkClick r:id="rId6" action="ppaction://hlinkfile" tooltip="Vrucht (plant)"/>
              </a:rPr>
              <a:t>vrucht</a:t>
            </a:r>
            <a:r>
              <a:rPr lang="nl-NL" baseline="0" dirty="0" smtClean="0"/>
              <a:t> </a:t>
            </a:r>
          </a:p>
          <a:p>
            <a:pPr>
              <a:buNone/>
            </a:pPr>
            <a:r>
              <a:rPr lang="nl-NL" baseline="0" dirty="0" smtClean="0"/>
              <a:t>Bij </a:t>
            </a:r>
            <a:r>
              <a:rPr lang="nl-NL" dirty="0" smtClean="0"/>
              <a:t>hoge </a:t>
            </a:r>
            <a:r>
              <a:rPr lang="nl-NL" dirty="0" smtClean="0">
                <a:hlinkClick r:id="rId7" action="ppaction://hlinkfile" tooltip="Luchtvochtigheid"/>
              </a:rPr>
              <a:t>luchtvochtigheid</a:t>
            </a:r>
            <a:r>
              <a:rPr lang="nl-NL" dirty="0" smtClean="0"/>
              <a:t> aantasting</a:t>
            </a:r>
            <a:r>
              <a:rPr lang="nl-NL" baseline="0" dirty="0" smtClean="0"/>
              <a:t> via</a:t>
            </a:r>
          </a:p>
          <a:p>
            <a:pPr>
              <a:buNone/>
            </a:pPr>
            <a:r>
              <a:rPr lang="nl-NL" dirty="0" smtClean="0"/>
              <a:t>kleine wondjes of afgevallen bloempjes </a:t>
            </a:r>
          </a:p>
          <a:p>
            <a:pPr>
              <a:buNone/>
            </a:pPr>
            <a:r>
              <a:rPr lang="nl-NL" dirty="0" smtClean="0"/>
              <a:t>Grauwe schimmel komt op zeer veel plantensoorten voor.</a:t>
            </a:r>
          </a:p>
          <a:p>
            <a:pPr>
              <a:buNone/>
            </a:pPr>
            <a:r>
              <a:rPr lang="nl-NL" dirty="0" smtClean="0"/>
              <a:t>Op de aangetaste delen ontwikkelen zich eerst bruine vlekken waarop later een grijs </a:t>
            </a:r>
            <a:r>
              <a:rPr lang="nl-NL" dirty="0" smtClean="0">
                <a:hlinkClick r:id="rId8" action="ppaction://hlinkfile" tooltip="Schimmels"/>
              </a:rPr>
              <a:t>schimmelpluis</a:t>
            </a:r>
            <a:r>
              <a:rPr lang="nl-NL" dirty="0" smtClean="0"/>
              <a:t> gevormd wordt.</a:t>
            </a:r>
          </a:p>
        </p:txBody>
      </p:sp>
      <p:pic>
        <p:nvPicPr>
          <p:cNvPr id="82946" name="Picture 2" descr="http://upload.wikimedia.org/wikipedia/commons/0/08/Stamboon_met_Grauwe_schimmel_%28Phaseolus_vulgaris_Botrytis_cinerea%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500042"/>
            <a:ext cx="1924050" cy="5762625"/>
          </a:xfrm>
          <a:prstGeom prst="rect">
            <a:avLst/>
          </a:prstGeom>
          <a:noFill/>
        </p:spPr>
      </p:pic>
      <p:pic>
        <p:nvPicPr>
          <p:cNvPr id="82948" name="Picture 4" descr="Bestand:Botrytis-rot op appel Goudreinet (Botryotinia fuckeliana)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3240" y="2500306"/>
            <a:ext cx="3778416" cy="3592495"/>
          </a:xfrm>
          <a:prstGeom prst="rect">
            <a:avLst/>
          </a:prstGeom>
          <a:noFill/>
        </p:spPr>
      </p:pic>
      <p:pic>
        <p:nvPicPr>
          <p:cNvPr id="82950" name="Picture 6" descr="Bestand:Botryotinia fuckeliana on Capsicum annuum, grauwe schimmel op paprik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0" y="2071678"/>
            <a:ext cx="2903736" cy="40925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roofw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620838"/>
            <a:ext cx="6624638" cy="4384675"/>
          </a:xfrm>
          <a:prstGeom prst="rect">
            <a:avLst/>
          </a:prstGeom>
          <a:noFill/>
        </p:spPr>
      </p:pic>
      <p:sp>
        <p:nvSpPr>
          <p:cNvPr id="2447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/>
              <a:t>Roofwants (anthocoris) – natuurlijke vijanden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Lieveheersbeestje (Adalia) – natuurlijke vijanden</a:t>
            </a: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5013325" y="5300663"/>
            <a:ext cx="37988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nl-NL" sz="2400"/>
              <a:t>Lieveheersbeestje (Adalia)</a:t>
            </a:r>
          </a:p>
        </p:txBody>
      </p:sp>
      <p:pic>
        <p:nvPicPr>
          <p:cNvPr id="233476" name="Picture 4" descr="lieveheersbeest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4175"/>
            <a:ext cx="9144000" cy="5376863"/>
          </a:xfrm>
          <a:prstGeom prst="rect">
            <a:avLst/>
          </a:prstGeom>
          <a:noFill/>
        </p:spPr>
      </p:pic>
      <p:pic>
        <p:nvPicPr>
          <p:cNvPr id="233477" name="Picture 5" descr="lieveheersbeestje eier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651375"/>
            <a:ext cx="2541588" cy="17827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/>
              <a:t>Biotische en a-biotische afwijkingen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Wilgenhoutrups</a:t>
            </a:r>
            <a:endParaRPr lang="nl-NL" dirty="0"/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9525" name="Picture 5" descr="094%20wilgenhoutrups%20(1)-094%20wilgenhoutrups%20(1)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527050"/>
            <a:ext cx="4716462" cy="3113088"/>
          </a:xfrm>
          <a:prstGeom prst="rect">
            <a:avLst/>
          </a:prstGeom>
          <a:noFill/>
        </p:spPr>
      </p:pic>
      <p:pic>
        <p:nvPicPr>
          <p:cNvPr id="619527" name="Picture 7" descr="094%20wilgenhoutrups-094%20wilgenhoutrup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8175" cy="6858000"/>
          </a:xfrm>
          <a:prstGeom prst="rect">
            <a:avLst/>
          </a:prstGeom>
          <a:noFill/>
        </p:spPr>
      </p:pic>
      <p:pic>
        <p:nvPicPr>
          <p:cNvPr id="619529" name="Picture 9" descr="094%20wilgenhoutrups%20(2)-094%20wilgenhoutrups%20(2)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1188" y="3733800"/>
            <a:ext cx="4722812" cy="3124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onkruid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12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Onkruid afwijking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 descr="larve mineervli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725" y="0"/>
            <a:ext cx="4740275" cy="6858000"/>
          </a:xfrm>
          <a:prstGeom prst="rect">
            <a:avLst/>
          </a:prstGeom>
          <a:noFill/>
        </p:spPr>
      </p:pic>
      <p:pic>
        <p:nvPicPr>
          <p:cNvPr id="416771" name="Picture 3" descr="ui mineervlie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94200" cy="6858000"/>
          </a:xfrm>
          <a:prstGeom prst="rect">
            <a:avLst/>
          </a:prstGeom>
          <a:noFill/>
        </p:spPr>
      </p:pic>
      <p:sp>
        <p:nvSpPr>
          <p:cNvPr id="416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Mineerschade</a:t>
            </a:r>
            <a:endParaRPr lang="nl-NL" dirty="0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 descr="verwelkingsziekte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32138" y="0"/>
            <a:ext cx="5097462" cy="6858000"/>
          </a:xfrm>
          <a:ln/>
        </p:spPr>
      </p:pic>
      <p:sp>
        <p:nvSpPr>
          <p:cNvPr id="418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Afsterven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 descr="tomaat_fosfaatgebrek_blad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20963" y="0"/>
            <a:ext cx="6523037" cy="6858000"/>
          </a:xfrm>
          <a:ln/>
        </p:spPr>
      </p:pic>
      <p:sp>
        <p:nvSpPr>
          <p:cNvPr id="42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Verkleuring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Boren</a:t>
            </a:r>
          </a:p>
        </p:txBody>
      </p:sp>
      <p:pic>
        <p:nvPicPr>
          <p:cNvPr id="427011" name="Picture 3" descr="2-2-3-bor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00338" y="0"/>
            <a:ext cx="4800600" cy="6858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2-2-3-gall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30188"/>
            <a:ext cx="9144000" cy="6627812"/>
          </a:xfrm>
          <a:noFill/>
          <a:ln/>
        </p:spPr>
      </p:pic>
      <p:sp>
        <p:nvSpPr>
          <p:cNvPr id="429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Gallen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654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err="1"/>
              <a:t>Sclerotinia</a:t>
            </a:r>
            <a:r>
              <a:rPr lang="nl-NL" dirty="0"/>
              <a:t> aardappelen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 descr="2-2-3-spins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41275"/>
            <a:ext cx="9144000" cy="6886575"/>
          </a:xfrm>
          <a:noFill/>
          <a:ln/>
        </p:spPr>
      </p:pic>
      <p:sp>
        <p:nvSpPr>
          <p:cNvPr id="431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Spinsel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2-2-3-venstervreterij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14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Vraatschade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Aardrups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dirty="0"/>
              <a:t>Ei: 0,5 mm </a:t>
            </a:r>
          </a:p>
          <a:p>
            <a:pPr>
              <a:buFontTx/>
              <a:buNone/>
            </a:pPr>
            <a:r>
              <a:rPr lang="nl-NL" dirty="0"/>
              <a:t>Larve: 5 paar achterpoten</a:t>
            </a:r>
          </a:p>
          <a:p>
            <a:pPr>
              <a:buFontTx/>
              <a:buNone/>
            </a:pPr>
            <a:r>
              <a:rPr lang="nl-NL" dirty="0"/>
              <a:t>Vraat in bladeren en wortels</a:t>
            </a:r>
          </a:p>
        </p:txBody>
      </p:sp>
      <p:pic>
        <p:nvPicPr>
          <p:cNvPr id="566276" name="Picture 4" descr="103%20aardrups%20a-103%20aardrups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4213" cy="6858000"/>
          </a:xfrm>
          <a:prstGeom prst="rect">
            <a:avLst/>
          </a:prstGeom>
          <a:noFill/>
        </p:spPr>
      </p:pic>
      <p:pic>
        <p:nvPicPr>
          <p:cNvPr id="566277" name="Picture 5" descr="103%20aardrups%20b-103%20aardrups%20b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938" y="0"/>
            <a:ext cx="5326062" cy="3446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Bacterievuur</a:t>
            </a:r>
          </a:p>
        </p:txBody>
      </p:sp>
      <p:pic>
        <p:nvPicPr>
          <p:cNvPr id="614405" name="Picture 5" descr="018%20bacterievuur%20a-018%20bacterievuur%20a-1"/>
          <p:cNvPicPr>
            <a:picLocks noChangeAspect="1" noChangeArrowheads="1"/>
          </p:cNvPicPr>
          <p:nvPr/>
        </p:nvPicPr>
        <p:blipFill>
          <a:blip r:embed="rId2" cstate="print"/>
          <a:srcRect l="19977" b="-471"/>
          <a:stretch>
            <a:fillRect/>
          </a:stretch>
        </p:blipFill>
        <p:spPr bwMode="auto">
          <a:xfrm>
            <a:off x="0" y="1052513"/>
            <a:ext cx="5335588" cy="4392612"/>
          </a:xfrm>
          <a:prstGeom prst="rect">
            <a:avLst/>
          </a:prstGeom>
          <a:noFill/>
        </p:spPr>
      </p:pic>
      <p:pic>
        <p:nvPicPr>
          <p:cNvPr id="614407" name="Picture 7" descr="018%20bacterievuur%20c-018%20bacterievuur%20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633663"/>
            <a:ext cx="6588125" cy="42243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Bastaardsatijnvlinder</a:t>
            </a:r>
            <a:endParaRPr lang="nl-NL" dirty="0"/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endParaRPr lang="nl-NL"/>
          </a:p>
        </p:txBody>
      </p:sp>
      <p:pic>
        <p:nvPicPr>
          <p:cNvPr id="627717" name="Picture 5" descr="088%20bastaardsatijnvlinder%20b-088%20bastaardsatijnvlinder%20b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0" y="1196975"/>
            <a:ext cx="4826000" cy="3600450"/>
          </a:xfrm>
          <a:prstGeom prst="rect">
            <a:avLst/>
          </a:prstGeom>
          <a:noFill/>
        </p:spPr>
      </p:pic>
      <p:pic>
        <p:nvPicPr>
          <p:cNvPr id="627719" name="Picture 7" descr="088%20bastaardsatijnvlinder%20a-088%20bastaardsatijnvlinder%20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4752975" cy="28813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Bladvlekkenziekte (Inktvlekken)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5429" name="Picture 5" descr="207%20Inktvlekkenziekte2-207%20Inktvlekkenziekte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4392613" cy="3660775"/>
          </a:xfrm>
          <a:prstGeom prst="rect">
            <a:avLst/>
          </a:prstGeom>
          <a:noFill/>
        </p:spPr>
      </p:pic>
      <p:pic>
        <p:nvPicPr>
          <p:cNvPr id="615431" name="Picture 7" descr="207%20Inktvlekkenziekte-207%20Inktvlekkenziekt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450975"/>
            <a:ext cx="3744912" cy="5407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err="1"/>
              <a:t>Botrytis</a:t>
            </a:r>
            <a:r>
              <a:rPr lang="nl-NL" sz="4000" dirty="0"/>
              <a:t> </a:t>
            </a:r>
            <a:r>
              <a:rPr lang="nl-NL" sz="4000" dirty="0" err="1"/>
              <a:t>cinerea</a:t>
            </a:r>
            <a:r>
              <a:rPr lang="nl-NL" sz="4000" dirty="0"/>
              <a:t>, grauwe schimmel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23622" name="Picture 6" descr="003%20grauwe%20schimmel%20bij%20vele%20gewassen%20a-003%20grauwe%20schimmel%20bij%20vele%20gewassen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6408738" cy="3963987"/>
          </a:xfrm>
          <a:prstGeom prst="rect">
            <a:avLst/>
          </a:prstGeom>
          <a:noFill/>
        </p:spPr>
      </p:pic>
      <p:pic>
        <p:nvPicPr>
          <p:cNvPr id="623624" name="Picture 8" descr="Botry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4248150"/>
            <a:ext cx="3762375" cy="2609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Dikrandtonderzwam</a:t>
            </a:r>
            <a:endParaRPr lang="nl-NL" dirty="0"/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5732" name="Picture 4" descr="tonderzw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484313"/>
            <a:ext cx="3952875" cy="4608512"/>
          </a:xfrm>
          <a:prstGeom prst="rect">
            <a:avLst/>
          </a:prstGeom>
          <a:noFill/>
        </p:spPr>
      </p:pic>
      <p:pic>
        <p:nvPicPr>
          <p:cNvPr id="585733" name="Picture 5" descr="p8boomlenteho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119563" cy="4914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Dopluis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1396" name="Picture 4" descr="040%20dopluis%20b-040%20dopluis%20b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486150"/>
            <a:ext cx="5256213" cy="3371850"/>
          </a:xfrm>
          <a:prstGeom prst="rect">
            <a:avLst/>
          </a:prstGeom>
          <a:noFill/>
        </p:spPr>
      </p:pic>
      <p:pic>
        <p:nvPicPr>
          <p:cNvPr id="571397" name="Picture 5" descr="040%20dopluis%20a-040%20dopluis%20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8575"/>
            <a:ext cx="5543550" cy="355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eikengalwesp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6453" name="Picture 5" descr="049%20galwespen%20bij%20quercus%20eik-049%20galwespen%20bij%20quercus%20eik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96975"/>
            <a:ext cx="8137525" cy="5230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/>
              <a:t>Sclerotinia knolselderij</a:t>
            </a:r>
          </a:p>
        </p:txBody>
      </p:sp>
      <p:pic>
        <p:nvPicPr>
          <p:cNvPr id="234499" name="Picture 3" descr="sclknl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60350"/>
            <a:ext cx="5815013" cy="6237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Eikenprocessierups</a:t>
            </a:r>
            <a:endParaRPr lang="nl-NL" dirty="0"/>
          </a:p>
        </p:txBody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6756" name="Picture 4" descr="eikenprocessierup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052513"/>
            <a:ext cx="2857500" cy="4343400"/>
          </a:xfrm>
          <a:prstGeom prst="rect">
            <a:avLst/>
          </a:prstGeom>
          <a:noFill/>
        </p:spPr>
      </p:pic>
      <p:pic>
        <p:nvPicPr>
          <p:cNvPr id="586757" name="Picture 5" descr="eikenprocessieru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2857500" cy="4324350"/>
          </a:xfrm>
          <a:prstGeom prst="rect">
            <a:avLst/>
          </a:prstGeom>
          <a:noFill/>
        </p:spPr>
      </p:pic>
      <p:pic>
        <p:nvPicPr>
          <p:cNvPr id="586759" name="Picture 7" descr="Eikenprocessierups_leenmora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365625"/>
            <a:ext cx="1905000" cy="2124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Elzehaan</a:t>
            </a:r>
            <a:endParaRPr lang="nl-NL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4468" name="Picture 4" descr="110%20elzenhaan%20a-110%20elzenhaan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068638"/>
            <a:ext cx="5075238" cy="3244850"/>
          </a:xfrm>
          <a:prstGeom prst="rect">
            <a:avLst/>
          </a:prstGeom>
          <a:noFill/>
        </p:spPr>
      </p:pic>
      <p:pic>
        <p:nvPicPr>
          <p:cNvPr id="574469" name="Picture 5" descr="110%20elzenhaan-110%20elzenhaa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0"/>
            <a:ext cx="5541962" cy="3673475"/>
          </a:xfrm>
          <a:prstGeom prst="rect">
            <a:avLst/>
          </a:prstGeom>
          <a:noFill/>
        </p:spPr>
      </p:pic>
      <p:pic>
        <p:nvPicPr>
          <p:cNvPr id="574470" name="Picture 6" descr="110%20elzenhaan%20b-110%20elzenhaan%20b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9663"/>
            <a:ext cx="4932363" cy="32083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Gleditsia</a:t>
            </a:r>
            <a:r>
              <a:rPr lang="nl-NL" dirty="0"/>
              <a:t> bladgalmug</a:t>
            </a: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nl-NL" sz="2800"/>
          </a:p>
        </p:txBody>
      </p:sp>
      <p:pic>
        <p:nvPicPr>
          <p:cNvPr id="591876" name="Picture 4" descr="068%20gleditsiabladgalmug%20b-068%20gleditsiabladgalmug%20b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071545"/>
            <a:ext cx="5894750" cy="4000529"/>
          </a:xfrm>
          <a:noFill/>
          <a:ln/>
        </p:spPr>
      </p:pic>
      <p:pic>
        <p:nvPicPr>
          <p:cNvPr id="591877" name="Picture 5" descr="068%20gleditsiabladgalmug%20a-068%20gleditsiabladgalmug%20a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29322" y="4500570"/>
            <a:ext cx="3051175" cy="218757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populierenboktor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83684" name="Picture 4" descr="095%20grote%20populierenboktor-095%20grote%20populierenboktor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7092950" cy="4681538"/>
          </a:xfrm>
          <a:prstGeom prst="rect">
            <a:avLst/>
          </a:prstGeom>
          <a:noFill/>
        </p:spPr>
      </p:pic>
      <p:pic>
        <p:nvPicPr>
          <p:cNvPr id="583685" name="Picture 5" descr="095%20populierenboktor2-095%20populierenboktor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0238"/>
            <a:ext cx="3851275" cy="36877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Hagelschotziekte</a:t>
            </a:r>
            <a:endParaRPr lang="nl-NL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7479" name="Picture 7" descr="074%20hagelschotziekte%20bij%20prunus%20b-074%20hagelschotziekte%20bij%20prunus%20b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2476500"/>
            <a:ext cx="6667500" cy="4381500"/>
          </a:xfrm>
          <a:prstGeom prst="rect">
            <a:avLst/>
          </a:prstGeom>
          <a:noFill/>
        </p:spPr>
      </p:pic>
      <p:pic>
        <p:nvPicPr>
          <p:cNvPr id="617477" name="Picture 5" descr="074%20hagelschotziekte%20bij%20prunus%20a-074%20hagelschotziekte%20bij%20prunus%20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25538"/>
            <a:ext cx="4032250" cy="3087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Hulstvlieg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7540" name="Picture 4" descr="054%20hulstvlieg%20a-054%20hulstvlieg%20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9425"/>
            <a:ext cx="6011863" cy="3838575"/>
          </a:xfrm>
          <a:prstGeom prst="rect">
            <a:avLst/>
          </a:prstGeom>
          <a:noFill/>
        </p:spPr>
      </p:pic>
      <p:pic>
        <p:nvPicPr>
          <p:cNvPr id="577541" name="Picture 5" descr="054%20hulstvlieg%20c-054%20hulstvlieg%20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0"/>
            <a:ext cx="5795962" cy="37258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Iepenspintkever</a:t>
            </a:r>
          </a:p>
        </p:txBody>
      </p:sp>
      <p:pic>
        <p:nvPicPr>
          <p:cNvPr id="578565" name="Picture 5" descr="093%20iepenspintkever%20c-093%20iepenspintkever%20c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6804025" cy="4538663"/>
          </a:xfrm>
          <a:prstGeom prst="rect">
            <a:avLst/>
          </a:prstGeom>
          <a:noFill/>
        </p:spPr>
      </p:pic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8564" name="Picture 4" descr="093%20iepenspintkever%20a-093%20iepenspintkever%20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27363"/>
            <a:ext cx="5867400" cy="38306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Iepziekte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90852" name="Picture 4" descr="iepziek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3950"/>
            <a:ext cx="7489825" cy="49926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Iepenziekte</a:t>
            </a:r>
            <a:endParaRPr lang="nl-NL" dirty="0"/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79589" name="Picture 5" descr="016%20iepziekte,%20iepenspintkever%20c-016%20iepziekte,%20iepenspintkever%20c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900" y="0"/>
            <a:ext cx="6261100" cy="3452813"/>
          </a:xfrm>
          <a:prstGeom prst="rect">
            <a:avLst/>
          </a:prstGeom>
          <a:noFill/>
        </p:spPr>
      </p:pic>
      <p:pic>
        <p:nvPicPr>
          <p:cNvPr id="579588" name="Picture 4" descr="016%20iepziekte,%20iepenspintkever%20b-016%20iepziekte,%20iepenspintkever%20b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2900"/>
            <a:ext cx="6156325" cy="3975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Kastanjebloedingsziekte</a:t>
            </a:r>
            <a:endParaRPr lang="nl-NL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01092" name="Picture 4" descr="kastanje stamaantastin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388" y="0"/>
            <a:ext cx="3503612" cy="5346700"/>
          </a:xfrm>
          <a:prstGeom prst="rect">
            <a:avLst/>
          </a:prstGeom>
          <a:noFill/>
        </p:spPr>
      </p:pic>
      <p:pic>
        <p:nvPicPr>
          <p:cNvPr id="601093" name="Picture 5" descr="ernstige-aantasting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0"/>
            <a:ext cx="3155950" cy="4365625"/>
          </a:xfrm>
          <a:prstGeom prst="rect">
            <a:avLst/>
          </a:prstGeom>
          <a:noFill/>
        </p:spPr>
      </p:pic>
      <p:pic>
        <p:nvPicPr>
          <p:cNvPr id="601094" name="Picture 6" descr="kastanje stam_kaa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0"/>
            <a:ext cx="2505075" cy="3343275"/>
          </a:xfrm>
          <a:prstGeom prst="rect">
            <a:avLst/>
          </a:prstGeom>
          <a:noFill/>
        </p:spPr>
      </p:pic>
      <p:pic>
        <p:nvPicPr>
          <p:cNvPr id="601095" name="Picture 7" descr="kastanje druppel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3284538"/>
            <a:ext cx="3924300" cy="2949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4828</TotalTime>
  <Words>575</Words>
  <Application>Microsoft Office PowerPoint</Application>
  <PresentationFormat>Diavoorstelling (4:3)</PresentationFormat>
  <Paragraphs>256</Paragraphs>
  <Slides>130</Slides>
  <Notes>48</Notes>
  <HiddenSlides>58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130</vt:i4>
      </vt:variant>
    </vt:vector>
  </HeadingPairs>
  <TitlesOfParts>
    <vt:vector size="134" baseType="lpstr">
      <vt:lpstr>Office-thema</vt:lpstr>
      <vt:lpstr>Image</vt:lpstr>
      <vt:lpstr>Document</vt:lpstr>
      <vt:lpstr>Clip</vt:lpstr>
      <vt:lpstr>Ziekten en plagen</vt:lpstr>
      <vt:lpstr>Zwarte bonenluis</vt:lpstr>
      <vt:lpstr>Wolluis</vt:lpstr>
      <vt:lpstr>Langpootmug / emelt</vt:lpstr>
      <vt:lpstr>Engerling</vt:lpstr>
      <vt:lpstr>Ritnaalden</vt:lpstr>
      <vt:lpstr>Botrytis  grauwe schimmel</vt:lpstr>
      <vt:lpstr>Sclerotinia aardappelen</vt:lpstr>
      <vt:lpstr>Sclerotinia knolselderij</vt:lpstr>
      <vt:lpstr>Peronospora  Valse meeldauw</vt:lpstr>
      <vt:lpstr>Mangaan en Magnesium gebrek</vt:lpstr>
      <vt:lpstr>Muizen</vt:lpstr>
      <vt:lpstr>Naaktslak</vt:lpstr>
      <vt:lpstr>Alternaria solani en A. Alternata</vt:lpstr>
      <vt:lpstr>Alternaria (early blight)</vt:lpstr>
      <vt:lpstr>Roodrot</vt:lpstr>
      <vt:lpstr>Phytophthora infestans</vt:lpstr>
      <vt:lpstr>Phytophthora</vt:lpstr>
      <vt:lpstr>Phytophthora, knol, stengel</vt:lpstr>
      <vt:lpstr>Rhizoctonia solani</vt:lpstr>
      <vt:lpstr>Zilverschurft</vt:lpstr>
      <vt:lpstr>Bladluizen aardappel</vt:lpstr>
      <vt:lpstr>Toprol / mozaïek</vt:lpstr>
      <vt:lpstr>vroegtijdige afsterving door vuilboomluis</vt:lpstr>
      <vt:lpstr>vuilboomluis (aphis frangulae)</vt:lpstr>
      <vt:lpstr>Aphis frangulae = vuilboomluis</vt:lpstr>
      <vt:lpstr>Coloradokever</vt:lpstr>
      <vt:lpstr>Bruinrot </vt:lpstr>
      <vt:lpstr>Stengelnatrot, zwartbenigheid</vt:lpstr>
      <vt:lpstr>Bladrol</vt:lpstr>
      <vt:lpstr>Bietencysteaaltje</vt:lpstr>
      <vt:lpstr>Cercospora</vt:lpstr>
      <vt:lpstr>Ramularia</vt:lpstr>
      <vt:lpstr>magnesiumgebrek en cystenaaltjes</vt:lpstr>
      <vt:lpstr>roest in bieten</vt:lpstr>
      <vt:lpstr>Rhizomanie</vt:lpstr>
      <vt:lpstr>rhizoctonia</vt:lpstr>
      <vt:lpstr>rhizoctonia</vt:lpstr>
      <vt:lpstr>rhizoctonia</vt:lpstr>
      <vt:lpstr>rhizoctonia</vt:lpstr>
      <vt:lpstr>bietenkever</vt:lpstr>
      <vt:lpstr>Zwarte bonenluis biet</vt:lpstr>
      <vt:lpstr>trips</vt:lpstr>
      <vt:lpstr>vergelingsziekte</vt:lpstr>
      <vt:lpstr>Bruine roest</vt:lpstr>
      <vt:lpstr>Gele roest</vt:lpstr>
      <vt:lpstr>Meeldauw granen</vt:lpstr>
      <vt:lpstr>Aarfusarium granen</vt:lpstr>
      <vt:lpstr>Grote graanluis</vt:lpstr>
      <vt:lpstr>Grote graanluis</vt:lpstr>
      <vt:lpstr>Bladvlekkenziekte Ui botrytis squamosa</vt:lpstr>
      <vt:lpstr>Bladvlekken Ui Stemphyllium</vt:lpstr>
      <vt:lpstr>Koprot</vt:lpstr>
      <vt:lpstr>Trips tabaci</vt:lpstr>
      <vt:lpstr>Uienvlieg</vt:lpstr>
      <vt:lpstr>Appelgrasluis</vt:lpstr>
      <vt:lpstr>Roze appelluis</vt:lpstr>
      <vt:lpstr>Appelbloedluis</vt:lpstr>
      <vt:lpstr>Kommaschildluis</vt:lpstr>
      <vt:lpstr>Groene appelwants</vt:lpstr>
      <vt:lpstr>Voorjaarsuil Orthosia</vt:lpstr>
      <vt:lpstr>Fruitmot cydia pomonella</vt:lpstr>
      <vt:lpstr>Vruchtbladroller Adoxyphyes orana</vt:lpstr>
      <vt:lpstr>bacteriekanker</vt:lpstr>
      <vt:lpstr>Bacterievuur</vt:lpstr>
      <vt:lpstr>PowerPoint-presentatie</vt:lpstr>
      <vt:lpstr>Virusziekte tulp</vt:lpstr>
      <vt:lpstr>Natuurlijke vijanden</vt:lpstr>
      <vt:lpstr>Sluipwesp – natuurlijke vijanden</vt:lpstr>
      <vt:lpstr>Roofwants (anthocoris) – natuurlijke vijanden</vt:lpstr>
      <vt:lpstr>Lieveheersbeestje (Adalia) – natuurlijke vijanden</vt:lpstr>
      <vt:lpstr>Biotische en a-biotische afwijkingen</vt:lpstr>
      <vt:lpstr>Wilgenhoutrups</vt:lpstr>
      <vt:lpstr>Onkruid afwijking</vt:lpstr>
      <vt:lpstr>Mineerschade</vt:lpstr>
      <vt:lpstr>Afsterven</vt:lpstr>
      <vt:lpstr>Verkleuring</vt:lpstr>
      <vt:lpstr>Boren</vt:lpstr>
      <vt:lpstr>Gallen</vt:lpstr>
      <vt:lpstr>Spinsel</vt:lpstr>
      <vt:lpstr>Vraatschade</vt:lpstr>
      <vt:lpstr>Aardrups</vt:lpstr>
      <vt:lpstr>Bacterievuur</vt:lpstr>
      <vt:lpstr>Bastaardsatijnvlinder</vt:lpstr>
      <vt:lpstr>Bladvlekkenziekte (Inktvlekken)</vt:lpstr>
      <vt:lpstr>Botrytis cinerea, grauwe schimmel</vt:lpstr>
      <vt:lpstr>Dikrandtonderzwam</vt:lpstr>
      <vt:lpstr>Dopluis</vt:lpstr>
      <vt:lpstr>eikengalwesp</vt:lpstr>
      <vt:lpstr>Eikenprocessierups</vt:lpstr>
      <vt:lpstr>Elzehaan</vt:lpstr>
      <vt:lpstr>Gleditsia bladgalmug</vt:lpstr>
      <vt:lpstr>Grote populierenboktor</vt:lpstr>
      <vt:lpstr>Hagelschotziekte</vt:lpstr>
      <vt:lpstr>Hulstvlieg</vt:lpstr>
      <vt:lpstr>Iepenspintkever</vt:lpstr>
      <vt:lpstr>Iepziekte</vt:lpstr>
      <vt:lpstr>Iepenziekte</vt:lpstr>
      <vt:lpstr>Kastanjebloedingsziekte</vt:lpstr>
      <vt:lpstr>Diverse luizen</vt:lpstr>
      <vt:lpstr>Magnesiumgebrek</vt:lpstr>
      <vt:lpstr>Meikever (engerling)</vt:lpstr>
      <vt:lpstr>Engerlingen</vt:lpstr>
      <vt:lpstr>Echte meeldauw (roos / eik)</vt:lpstr>
      <vt:lpstr>Leliehaantje</vt:lpstr>
      <vt:lpstr>Meniezwam</vt:lpstr>
      <vt:lpstr>Mol</vt:lpstr>
      <vt:lpstr>Roest</vt:lpstr>
      <vt:lpstr>Rooddraad</vt:lpstr>
      <vt:lpstr>Schuimcicade</vt:lpstr>
      <vt:lpstr>schurft</vt:lpstr>
      <vt:lpstr>Sneeuwbalhaan</vt:lpstr>
      <vt:lpstr>Sneeuwschimmel</vt:lpstr>
      <vt:lpstr>Spinselmot</vt:lpstr>
      <vt:lpstr>Spint</vt:lpstr>
      <vt:lpstr>Sterroetdauw</vt:lpstr>
      <vt:lpstr>Taxuskever</vt:lpstr>
      <vt:lpstr>Watermerkziekte</vt:lpstr>
      <vt:lpstr>Witte vlieg</vt:lpstr>
      <vt:lpstr>Witte vlieg in roos</vt:lpstr>
      <vt:lpstr>Kastanjemineermot</vt:lpstr>
      <vt:lpstr>Bollenmijt en tulpengalmijt</vt:lpstr>
      <vt:lpstr>Massaria</vt:lpstr>
      <vt:lpstr>Aziatische boktor</vt:lpstr>
      <vt:lpstr>knolvoet</vt:lpstr>
      <vt:lpstr>Wespen</vt:lpstr>
      <vt:lpstr>huisjesslak</vt:lpstr>
      <vt:lpstr>Fusarium / wortelrot</vt:lpstr>
      <vt:lpstr>veenmol</vt:lpstr>
      <vt:lpstr>bastwoekerziekte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J.P. van Splunter</dc:creator>
  <cp:lastModifiedBy>J.P. van Splunter</cp:lastModifiedBy>
  <cp:revision>37</cp:revision>
  <dcterms:created xsi:type="dcterms:W3CDTF">2009-07-09T11:45:57Z</dcterms:created>
  <dcterms:modified xsi:type="dcterms:W3CDTF">2012-02-05T13:02:29Z</dcterms:modified>
</cp:coreProperties>
</file>